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1" r:id="rId1"/>
  </p:sldMasterIdLst>
  <p:sldIdLst>
    <p:sldId id="257" r:id="rId2"/>
    <p:sldId id="258" r:id="rId3"/>
    <p:sldId id="259" r:id="rId4"/>
    <p:sldId id="261" r:id="rId5"/>
    <p:sldId id="262" r:id="rId6"/>
    <p:sldId id="290" r:id="rId7"/>
    <p:sldId id="264" r:id="rId8"/>
    <p:sldId id="293" r:id="rId9"/>
    <p:sldId id="265" r:id="rId10"/>
    <p:sldId id="294" r:id="rId11"/>
    <p:sldId id="266" r:id="rId12"/>
    <p:sldId id="272" r:id="rId13"/>
    <p:sldId id="289" r:id="rId14"/>
    <p:sldId id="295" r:id="rId15"/>
    <p:sldId id="287" r:id="rId16"/>
    <p:sldId id="291" r:id="rId17"/>
    <p:sldId id="270" r:id="rId18"/>
    <p:sldId id="296" r:id="rId19"/>
    <p:sldId id="299" r:id="rId20"/>
    <p:sldId id="298" r:id="rId21"/>
    <p:sldId id="300" r:id="rId22"/>
    <p:sldId id="285"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frolov" initials="v" lastIdx="1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4420" autoAdjust="0"/>
    <p:restoredTop sz="99633" autoAdjust="0"/>
  </p:normalViewPr>
  <p:slideViewPr>
    <p:cSldViewPr>
      <p:cViewPr varScale="1">
        <p:scale>
          <a:sx n="113" d="100"/>
          <a:sy n="113" d="100"/>
        </p:scale>
        <p:origin x="219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66866C28-AC1A-407C-8617-B0758827D769}" type="datetimeFigureOut">
              <a:rPr lang="ru-RU" smtClean="0"/>
              <a:pPr/>
              <a:t>11.03.2016</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F23172AC-66BF-472C-8D12-183CBD566783}" type="slidenum">
              <a:rPr lang="ru-RU" smtClean="0"/>
              <a:pPr/>
              <a:t>‹#›</a:t>
            </a:fld>
            <a:endParaRPr lang="ru-RU"/>
          </a:p>
        </p:txBody>
      </p:sp>
    </p:spTree>
    <p:extLst>
      <p:ext uri="{BB962C8B-B14F-4D97-AF65-F5344CB8AC3E}">
        <p14:creationId xmlns:p14="http://schemas.microsoft.com/office/powerpoint/2010/main" val="3685238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6866C28-AC1A-407C-8617-B0758827D769}" type="datetimeFigureOut">
              <a:rPr lang="ru-RU" smtClean="0"/>
              <a:pPr/>
              <a:t>11.03.2016</a:t>
            </a:fld>
            <a:endParaRPr lang="ru-RU"/>
          </a:p>
        </p:txBody>
      </p:sp>
      <p:sp>
        <p:nvSpPr>
          <p:cNvPr id="5" name="Footer Placeholder 4"/>
          <p:cNvSpPr>
            <a:spLocks noGrp="1"/>
          </p:cNvSpPr>
          <p:nvPr>
            <p:ph type="ftr" sz="quarter" idx="11"/>
          </p:nvPr>
        </p:nvSpPr>
        <p:spPr/>
        <p:txBody>
          <a:bodyPr/>
          <a:lstStyle/>
          <a:p>
            <a:endParaRPr lang="ru-RU"/>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F23172AC-66BF-472C-8D12-183CBD566783}" type="slidenum">
              <a:rPr lang="ru-RU" smtClean="0"/>
              <a:pPr/>
              <a:t>‹#›</a:t>
            </a:fld>
            <a:endParaRPr lang="ru-RU"/>
          </a:p>
        </p:txBody>
      </p:sp>
    </p:spTree>
    <p:extLst>
      <p:ext uri="{BB962C8B-B14F-4D97-AF65-F5344CB8AC3E}">
        <p14:creationId xmlns:p14="http://schemas.microsoft.com/office/powerpoint/2010/main" val="3864845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6866C28-AC1A-407C-8617-B0758827D769}" type="datetimeFigureOut">
              <a:rPr lang="ru-RU" smtClean="0"/>
              <a:pPr/>
              <a:t>11.03.2016</a:t>
            </a:fld>
            <a:endParaRPr lang="ru-RU"/>
          </a:p>
        </p:txBody>
      </p:sp>
      <p:sp>
        <p:nvSpPr>
          <p:cNvPr id="5" name="Footer Placeholder 4"/>
          <p:cNvSpPr>
            <a:spLocks noGrp="1"/>
          </p:cNvSpPr>
          <p:nvPr>
            <p:ph type="ftr" sz="quarter" idx="11"/>
          </p:nvPr>
        </p:nvSpPr>
        <p:spPr/>
        <p:txBody>
          <a:bodyPr/>
          <a:lstStyle/>
          <a:p>
            <a:endParaRPr lang="ru-RU"/>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F23172AC-66BF-472C-8D12-183CBD566783}" type="slidenum">
              <a:rPr lang="ru-RU" smtClean="0"/>
              <a:pPr/>
              <a:t>‹#›</a:t>
            </a:fld>
            <a:endParaRPr lang="ru-RU"/>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00744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66866C28-AC1A-407C-8617-B0758827D769}" type="datetimeFigureOut">
              <a:rPr lang="ru-RU" smtClean="0"/>
              <a:pPr/>
              <a:t>11.03.2016</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F23172AC-66BF-472C-8D12-183CBD566783}" type="slidenum">
              <a:rPr lang="ru-RU" smtClean="0"/>
              <a:pPr/>
              <a:t>‹#›</a:t>
            </a:fld>
            <a:endParaRPr lang="ru-RU"/>
          </a:p>
        </p:txBody>
      </p:sp>
    </p:spTree>
    <p:extLst>
      <p:ext uri="{BB962C8B-B14F-4D97-AF65-F5344CB8AC3E}">
        <p14:creationId xmlns:p14="http://schemas.microsoft.com/office/powerpoint/2010/main" val="2076958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66866C28-AC1A-407C-8617-B0758827D769}" type="datetimeFigureOut">
              <a:rPr lang="ru-RU" smtClean="0"/>
              <a:pPr/>
              <a:t>11.03.2016</a:t>
            </a:fld>
            <a:endParaRPr lang="ru-RU"/>
          </a:p>
        </p:txBody>
      </p:sp>
      <p:sp>
        <p:nvSpPr>
          <p:cNvPr id="6" name="Footer Placeholder 5"/>
          <p:cNvSpPr>
            <a:spLocks noGrp="1"/>
          </p:cNvSpPr>
          <p:nvPr>
            <p:ph type="ftr" sz="quarter" idx="11"/>
          </p:nvPr>
        </p:nvSpPr>
        <p:spPr/>
        <p:txBody>
          <a:bodyPr/>
          <a:lstStyle/>
          <a:p>
            <a:endParaRPr lang="ru-RU"/>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F23172AC-66BF-472C-8D12-183CBD566783}" type="slidenum">
              <a:rPr lang="ru-RU" smtClean="0"/>
              <a:pPr/>
              <a:t>‹#›</a:t>
            </a:fld>
            <a:endParaRPr lang="ru-RU"/>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6766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66866C28-AC1A-407C-8617-B0758827D769}" type="datetimeFigureOut">
              <a:rPr lang="ru-RU" smtClean="0"/>
              <a:pPr/>
              <a:t>11.03.2016</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F23172AC-66BF-472C-8D12-183CBD566783}" type="slidenum">
              <a:rPr lang="ru-RU" smtClean="0"/>
              <a:pPr/>
              <a:t>‹#›</a:t>
            </a:fld>
            <a:endParaRPr lang="ru-RU"/>
          </a:p>
        </p:txBody>
      </p:sp>
    </p:spTree>
    <p:extLst>
      <p:ext uri="{BB962C8B-B14F-4D97-AF65-F5344CB8AC3E}">
        <p14:creationId xmlns:p14="http://schemas.microsoft.com/office/powerpoint/2010/main" val="1297884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6866C28-AC1A-407C-8617-B0758827D769}" type="datetimeFigureOut">
              <a:rPr lang="ru-RU" smtClean="0"/>
              <a:pPr/>
              <a:t>11.03.2016</a:t>
            </a:fld>
            <a:endParaRPr lang="ru-RU"/>
          </a:p>
        </p:txBody>
      </p:sp>
      <p:sp>
        <p:nvSpPr>
          <p:cNvPr id="5" name="Footer Placeholder 4"/>
          <p:cNvSpPr>
            <a:spLocks noGrp="1"/>
          </p:cNvSpPr>
          <p:nvPr>
            <p:ph type="ftr" sz="quarter" idx="11"/>
          </p:nvPr>
        </p:nvSpPr>
        <p:spPr/>
        <p:txBody>
          <a:bodyPr/>
          <a:lstStyle/>
          <a:p>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23172AC-66BF-472C-8D12-183CBD566783}" type="slidenum">
              <a:rPr lang="ru-RU" smtClean="0"/>
              <a:pPr/>
              <a:t>‹#›</a:t>
            </a:fld>
            <a:endParaRPr lang="ru-RU"/>
          </a:p>
        </p:txBody>
      </p:sp>
    </p:spTree>
    <p:extLst>
      <p:ext uri="{BB962C8B-B14F-4D97-AF65-F5344CB8AC3E}">
        <p14:creationId xmlns:p14="http://schemas.microsoft.com/office/powerpoint/2010/main" val="3034746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6866C28-AC1A-407C-8617-B0758827D769}" type="datetimeFigureOut">
              <a:rPr lang="ru-RU" smtClean="0"/>
              <a:pPr/>
              <a:t>11.03.2016</a:t>
            </a:fld>
            <a:endParaRPr lang="ru-RU"/>
          </a:p>
        </p:txBody>
      </p:sp>
      <p:sp>
        <p:nvSpPr>
          <p:cNvPr id="5" name="Footer Placeholder 4"/>
          <p:cNvSpPr>
            <a:spLocks noGrp="1"/>
          </p:cNvSpPr>
          <p:nvPr>
            <p:ph type="ftr" sz="quarter" idx="11"/>
          </p:nvPr>
        </p:nvSpPr>
        <p:spPr/>
        <p:txBody>
          <a:bodyPr/>
          <a:lstStyle/>
          <a:p>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23172AC-66BF-472C-8D12-183CBD566783}" type="slidenum">
              <a:rPr lang="ru-RU" smtClean="0"/>
              <a:pPr/>
              <a:t>‹#›</a:t>
            </a:fld>
            <a:endParaRPr lang="ru-RU"/>
          </a:p>
        </p:txBody>
      </p:sp>
    </p:spTree>
    <p:extLst>
      <p:ext uri="{BB962C8B-B14F-4D97-AF65-F5344CB8AC3E}">
        <p14:creationId xmlns:p14="http://schemas.microsoft.com/office/powerpoint/2010/main" val="2995314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6866C28-AC1A-407C-8617-B0758827D769}" type="datetimeFigureOut">
              <a:rPr lang="ru-RU" smtClean="0"/>
              <a:pPr/>
              <a:t>11.03.2016</a:t>
            </a:fld>
            <a:endParaRPr lang="ru-RU"/>
          </a:p>
        </p:txBody>
      </p:sp>
      <p:sp>
        <p:nvSpPr>
          <p:cNvPr id="5" name="Footer Placeholder 4"/>
          <p:cNvSpPr>
            <a:spLocks noGrp="1"/>
          </p:cNvSpPr>
          <p:nvPr>
            <p:ph type="ftr" sz="quarter" idx="11"/>
          </p:nvPr>
        </p:nvSpPr>
        <p:spPr/>
        <p:txBody>
          <a:bodyPr/>
          <a:lstStyle/>
          <a:p>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23172AC-66BF-472C-8D12-183CBD566783}" type="slidenum">
              <a:rPr lang="ru-RU" smtClean="0"/>
              <a:pPr/>
              <a:t>‹#›</a:t>
            </a:fld>
            <a:endParaRPr lang="ru-RU"/>
          </a:p>
        </p:txBody>
      </p:sp>
    </p:spTree>
    <p:extLst>
      <p:ext uri="{BB962C8B-B14F-4D97-AF65-F5344CB8AC3E}">
        <p14:creationId xmlns:p14="http://schemas.microsoft.com/office/powerpoint/2010/main" val="3525016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6866C28-AC1A-407C-8617-B0758827D769}" type="datetimeFigureOut">
              <a:rPr lang="ru-RU" smtClean="0"/>
              <a:pPr/>
              <a:t>11.03.2016</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F23172AC-66BF-472C-8D12-183CBD566783}" type="slidenum">
              <a:rPr lang="ru-RU" smtClean="0"/>
              <a:pPr/>
              <a:t>‹#›</a:t>
            </a:fld>
            <a:endParaRPr lang="ru-RU"/>
          </a:p>
        </p:txBody>
      </p:sp>
    </p:spTree>
    <p:extLst>
      <p:ext uri="{BB962C8B-B14F-4D97-AF65-F5344CB8AC3E}">
        <p14:creationId xmlns:p14="http://schemas.microsoft.com/office/powerpoint/2010/main" val="2924871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66866C28-AC1A-407C-8617-B0758827D769}" type="datetimeFigureOut">
              <a:rPr lang="ru-RU" smtClean="0"/>
              <a:pPr/>
              <a:t>11.03.2016</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F23172AC-66BF-472C-8D12-183CBD566783}" type="slidenum">
              <a:rPr lang="ru-RU" smtClean="0"/>
              <a:pPr/>
              <a:t>‹#›</a:t>
            </a:fld>
            <a:endParaRPr lang="ru-RU"/>
          </a:p>
        </p:txBody>
      </p:sp>
    </p:spTree>
    <p:extLst>
      <p:ext uri="{BB962C8B-B14F-4D97-AF65-F5344CB8AC3E}">
        <p14:creationId xmlns:p14="http://schemas.microsoft.com/office/powerpoint/2010/main" val="403843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66866C28-AC1A-407C-8617-B0758827D769}" type="datetimeFigureOut">
              <a:rPr lang="ru-RU" smtClean="0"/>
              <a:pPr/>
              <a:t>11.03.2016</a:t>
            </a:fld>
            <a:endParaRPr lang="ru-RU"/>
          </a:p>
        </p:txBody>
      </p:sp>
      <p:sp>
        <p:nvSpPr>
          <p:cNvPr id="8" name="Footer Placeholder 7"/>
          <p:cNvSpPr>
            <a:spLocks noGrp="1"/>
          </p:cNvSpPr>
          <p:nvPr>
            <p:ph type="ftr" sz="quarter" idx="11"/>
          </p:nvPr>
        </p:nvSpPr>
        <p:spPr/>
        <p:txBody>
          <a:bodyPr/>
          <a:lstStyle/>
          <a:p>
            <a:endParaRPr lang="ru-RU"/>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F23172AC-66BF-472C-8D12-183CBD566783}" type="slidenum">
              <a:rPr lang="ru-RU" smtClean="0"/>
              <a:pPr/>
              <a:t>‹#›</a:t>
            </a:fld>
            <a:endParaRPr lang="ru-RU"/>
          </a:p>
        </p:txBody>
      </p:sp>
    </p:spTree>
    <p:extLst>
      <p:ext uri="{BB962C8B-B14F-4D97-AF65-F5344CB8AC3E}">
        <p14:creationId xmlns:p14="http://schemas.microsoft.com/office/powerpoint/2010/main" val="2966483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66866C28-AC1A-407C-8617-B0758827D769}" type="datetimeFigureOut">
              <a:rPr lang="ru-RU" smtClean="0"/>
              <a:pPr/>
              <a:t>11.03.2016</a:t>
            </a:fld>
            <a:endParaRPr lang="ru-RU"/>
          </a:p>
        </p:txBody>
      </p:sp>
      <p:sp>
        <p:nvSpPr>
          <p:cNvPr id="4" name="Footer Placeholder 3"/>
          <p:cNvSpPr>
            <a:spLocks noGrp="1"/>
          </p:cNvSpPr>
          <p:nvPr>
            <p:ph type="ftr" sz="quarter" idx="11"/>
          </p:nvPr>
        </p:nvSpPr>
        <p:spPr/>
        <p:txBody>
          <a:bodyPr/>
          <a:lstStyle/>
          <a:p>
            <a:endParaRPr lang="ru-RU"/>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23172AC-66BF-472C-8D12-183CBD566783}" type="slidenum">
              <a:rPr lang="ru-RU" smtClean="0"/>
              <a:pPr/>
              <a:t>‹#›</a:t>
            </a:fld>
            <a:endParaRPr lang="ru-RU"/>
          </a:p>
        </p:txBody>
      </p:sp>
    </p:spTree>
    <p:extLst>
      <p:ext uri="{BB962C8B-B14F-4D97-AF65-F5344CB8AC3E}">
        <p14:creationId xmlns:p14="http://schemas.microsoft.com/office/powerpoint/2010/main" val="2937431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866C28-AC1A-407C-8617-B0758827D769}" type="datetimeFigureOut">
              <a:rPr lang="ru-RU" smtClean="0"/>
              <a:pPr/>
              <a:t>11.03.2016</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23172AC-66BF-472C-8D12-183CBD566783}" type="slidenum">
              <a:rPr lang="ru-RU" smtClean="0"/>
              <a:pPr/>
              <a:t>‹#›</a:t>
            </a:fld>
            <a:endParaRPr lang="ru-RU"/>
          </a:p>
        </p:txBody>
      </p:sp>
    </p:spTree>
    <p:extLst>
      <p:ext uri="{BB962C8B-B14F-4D97-AF65-F5344CB8AC3E}">
        <p14:creationId xmlns:p14="http://schemas.microsoft.com/office/powerpoint/2010/main" val="3955938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66866C28-AC1A-407C-8617-B0758827D769}" type="datetimeFigureOut">
              <a:rPr lang="ru-RU" smtClean="0"/>
              <a:pPr/>
              <a:t>11.03.2016</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23172AC-66BF-472C-8D12-183CBD566783}" type="slidenum">
              <a:rPr lang="ru-RU" smtClean="0"/>
              <a:pPr/>
              <a:t>‹#›</a:t>
            </a:fld>
            <a:endParaRPr lang="ru-RU"/>
          </a:p>
        </p:txBody>
      </p:sp>
    </p:spTree>
    <p:extLst>
      <p:ext uri="{BB962C8B-B14F-4D97-AF65-F5344CB8AC3E}">
        <p14:creationId xmlns:p14="http://schemas.microsoft.com/office/powerpoint/2010/main" val="3670442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66866C28-AC1A-407C-8617-B0758827D769}" type="datetimeFigureOut">
              <a:rPr lang="ru-RU" smtClean="0"/>
              <a:pPr/>
              <a:t>11.03.2016</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F23172AC-66BF-472C-8D12-183CBD566783}" type="slidenum">
              <a:rPr lang="ru-RU" smtClean="0"/>
              <a:pPr/>
              <a:t>‹#›</a:t>
            </a:fld>
            <a:endParaRPr lang="ru-RU"/>
          </a:p>
        </p:txBody>
      </p:sp>
    </p:spTree>
    <p:extLst>
      <p:ext uri="{BB962C8B-B14F-4D97-AF65-F5344CB8AC3E}">
        <p14:creationId xmlns:p14="http://schemas.microsoft.com/office/powerpoint/2010/main" val="1220126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66866C28-AC1A-407C-8617-B0758827D769}" type="datetimeFigureOut">
              <a:rPr lang="ru-RU" smtClean="0"/>
              <a:pPr/>
              <a:t>11.03.2016</a:t>
            </a:fld>
            <a:endParaRPr lang="ru-RU"/>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F23172AC-66BF-472C-8D12-183CBD566783}" type="slidenum">
              <a:rPr lang="ru-RU" smtClean="0"/>
              <a:pPr/>
              <a:t>‹#›</a:t>
            </a:fld>
            <a:endParaRPr lang="ru-RU"/>
          </a:p>
        </p:txBody>
      </p:sp>
    </p:spTree>
    <p:extLst>
      <p:ext uri="{BB962C8B-B14F-4D97-AF65-F5344CB8AC3E}">
        <p14:creationId xmlns:p14="http://schemas.microsoft.com/office/powerpoint/2010/main" val="1785286451"/>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hyperlink" Target="http://www.isollat.ru/"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hyperlink" Target="appendix3.%20Akademsib.docx" TargetMode="External"/><Relationship Id="rId3" Type="http://schemas.openxmlformats.org/officeDocument/2006/relationships/image" Target="../media/image1.jpeg"/><Relationship Id="rId7" Type="http://schemas.openxmlformats.org/officeDocument/2006/relationships/hyperlink" Target="http://www.iso.org/iso/home/store/catalogue_ics/catalogue_detail_ics.htm?csnumber=50493" TargetMode="External"/><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hyperlink" Target="http://docs.cntd.ru/document/1200102434" TargetMode="External"/><Relationship Id="rId11" Type="http://schemas.openxmlformats.org/officeDocument/2006/relationships/image" Target="../media/image12.jpeg"/><Relationship Id="rId5" Type="http://schemas.openxmlformats.org/officeDocument/2006/relationships/hyperlink" Target="http://www.akademsib.ru/" TargetMode="External"/><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hyperlink" Target="appendix9.certificates.pdf" TargetMode="External"/><Relationship Id="rId3" Type="http://schemas.openxmlformats.org/officeDocument/2006/relationships/image" Target="../media/image1.jpeg"/><Relationship Id="rId7" Type="http://schemas.openxmlformats.org/officeDocument/2006/relationships/hyperlink" Target="appendix3.%20Akademsib.docx" TargetMode="External"/><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hyperlink" Target="http://sercons.ch/" TargetMode="External"/><Relationship Id="rId11" Type="http://schemas.openxmlformats.org/officeDocument/2006/relationships/image" Target="../media/image12.jpeg"/><Relationship Id="rId5" Type="http://schemas.openxmlformats.org/officeDocument/2006/relationships/hyperlink" Target="http://docs.cntd.ru/document/gost-25271-93" TargetMode="External"/><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hyperlink" Target="appendix4.%20Uralplastic.docx" TargetMode="External"/><Relationship Id="rId3" Type="http://schemas.openxmlformats.org/officeDocument/2006/relationships/image" Target="../media/image1.jpeg"/><Relationship Id="rId7" Type="http://schemas.openxmlformats.org/officeDocument/2006/relationships/image" Target="../media/image13.gif"/><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hyperlink" Target="http://www.uralplastic.ru/" TargetMode="External"/><Relationship Id="rId5" Type="http://schemas.openxmlformats.org/officeDocument/2006/relationships/hyperlink" Target="http://www.gosthelp.ru/gost/gost27900.html" TargetMode="Externa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jpeg"/><Relationship Id="rId7" Type="http://schemas.openxmlformats.org/officeDocument/2006/relationships/hyperlink" Target="appendix5.Samara.docx" TargetMode="External"/><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5.jpeg"/><Relationship Id="rId4" Type="http://schemas.openxmlformats.org/officeDocument/2006/relationships/image" Target="../media/image1.jpe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hyperlink" Target="appendix6.Instructions.pdf" TargetMode="Externa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appendix7.Sibadi.docx" TargetMode="External"/><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8" Type="http://schemas.openxmlformats.org/officeDocument/2006/relationships/hyperlink" Target="appendix8.APB.docx" TargetMode="External"/><Relationship Id="rId3" Type="http://schemas.openxmlformats.org/officeDocument/2006/relationships/image" Target="../media/image1.jpeg"/><Relationship Id="rId7" Type="http://schemas.openxmlformats.org/officeDocument/2006/relationships/hyperlink" Target="http://fsa.gov.ru/" TargetMode="External"/><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hyperlink" Target="http://www.pskpb.ru/" TargetMode="External"/><Relationship Id="rId5" Type="http://schemas.openxmlformats.org/officeDocument/2006/relationships/image" Target="../media/image20.png"/><Relationship Id="rId10" Type="http://schemas.openxmlformats.org/officeDocument/2006/relationships/image" Target="../media/image22.png"/><Relationship Id="rId4" Type="http://schemas.openxmlformats.org/officeDocument/2006/relationships/image" Target="../media/image5.jpeg"/><Relationship Id="rId9"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hyperlink" Target="http://www.technicouleur.fr/" TargetMode="External"/><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1.jpeg"/><Relationship Id="rId7" Type="http://schemas.openxmlformats.org/officeDocument/2006/relationships/image" Target="../media/image26.emf"/><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25.emf"/><Relationship Id="rId5" Type="http://schemas.openxmlformats.org/officeDocument/2006/relationships/image" Target="../media/image24.emf"/><Relationship Id="rId10" Type="http://schemas.openxmlformats.org/officeDocument/2006/relationships/image" Target="../media/image29.emf"/><Relationship Id="rId4" Type="http://schemas.openxmlformats.org/officeDocument/2006/relationships/image" Target="../media/image5.jpeg"/><Relationship Id="rId9" Type="http://schemas.openxmlformats.org/officeDocument/2006/relationships/image" Target="../media/image28.emf"/></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1.jpeg"/><Relationship Id="rId7" Type="http://schemas.openxmlformats.org/officeDocument/2006/relationships/image" Target="../media/image33.emf"/><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32.emf"/><Relationship Id="rId11" Type="http://schemas.openxmlformats.org/officeDocument/2006/relationships/image" Target="../media/image36.jpeg"/><Relationship Id="rId5" Type="http://schemas.openxmlformats.org/officeDocument/2006/relationships/image" Target="../media/image31.emf"/><Relationship Id="rId10" Type="http://schemas.openxmlformats.org/officeDocument/2006/relationships/image" Target="../media/image5.jpeg"/><Relationship Id="rId4" Type="http://schemas.openxmlformats.org/officeDocument/2006/relationships/image" Target="../media/image30.jpeg"/><Relationship Id="rId9" Type="http://schemas.openxmlformats.org/officeDocument/2006/relationships/image" Target="../media/image35.jpeg"/></Relationships>
</file>

<file path=ppt/slides/_rels/slide21.xml.rels><?xml version="1.0" encoding="UTF-8" standalone="yes"?>
<Relationships xmlns="http://schemas.openxmlformats.org/package/2006/relationships"><Relationship Id="rId8" Type="http://schemas.openxmlformats.org/officeDocument/2006/relationships/image" Target="file:///C:\PROGRA~1\SATREP~1\SatWordTemp\2.bmp" TargetMode="External"/><Relationship Id="rId3" Type="http://schemas.openxmlformats.org/officeDocument/2006/relationships/image" Target="../media/image1.jpeg"/><Relationship Id="rId7" Type="http://schemas.openxmlformats.org/officeDocument/2006/relationships/image" Target="../media/image38.png"/><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file:///C:\PROGRA~1\SATREP~1\SatWordTemp\1.bmp" TargetMode="External"/><Relationship Id="rId5" Type="http://schemas.openxmlformats.org/officeDocument/2006/relationships/image" Target="../media/image37.png"/><Relationship Id="rId4" Type="http://schemas.openxmlformats.org/officeDocument/2006/relationships/image" Target="../media/image5.jpeg"/><Relationship Id="rId9" Type="http://schemas.openxmlformats.org/officeDocument/2006/relationships/image" Target="../media/image39.jpeg"/></Relationships>
</file>

<file path=ppt/slides/_rels/slide2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41.jpeg"/><Relationship Id="rId7" Type="http://schemas.openxmlformats.org/officeDocument/2006/relationships/image" Target="../media/image1.jpeg"/><Relationship Id="rId12" Type="http://schemas.openxmlformats.org/officeDocument/2006/relationships/image" Target="../media/image47.jpeg"/><Relationship Id="rId2" Type="http://schemas.openxmlformats.org/officeDocument/2006/relationships/image" Target="../media/image40.jpeg"/><Relationship Id="rId1" Type="http://schemas.openxmlformats.org/officeDocument/2006/relationships/slideLayout" Target="../slideLayouts/slideLayout6.xml"/><Relationship Id="rId6" Type="http://schemas.openxmlformats.org/officeDocument/2006/relationships/image" Target="../media/image4.jpeg"/><Relationship Id="rId11" Type="http://schemas.openxmlformats.org/officeDocument/2006/relationships/image" Target="../media/image46.jpeg"/><Relationship Id="rId5" Type="http://schemas.openxmlformats.org/officeDocument/2006/relationships/image" Target="../media/image43.jpeg"/><Relationship Id="rId10" Type="http://schemas.openxmlformats.org/officeDocument/2006/relationships/image" Target="../media/image45.jpeg"/><Relationship Id="rId4" Type="http://schemas.openxmlformats.org/officeDocument/2006/relationships/image" Target="../media/image42.jpeg"/><Relationship Id="rId9"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hyperlink" Target="appendix4.%20Uralplastic.docx" TargetMode="External"/><Relationship Id="rId13" Type="http://schemas.openxmlformats.org/officeDocument/2006/relationships/slide" Target="slide13.xml"/><Relationship Id="rId3" Type="http://schemas.openxmlformats.org/officeDocument/2006/relationships/image" Target="../media/image1.jpeg"/><Relationship Id="rId7" Type="http://schemas.openxmlformats.org/officeDocument/2006/relationships/hyperlink" Target="appendix3.%20Akademsib.docx" TargetMode="External"/><Relationship Id="rId12" Type="http://schemas.openxmlformats.org/officeDocument/2006/relationships/slide" Target="slide14.xml"/><Relationship Id="rId2" Type="http://schemas.openxmlformats.org/officeDocument/2006/relationships/image" Target="../media/image4.jpeg"/><Relationship Id="rId16" Type="http://schemas.openxmlformats.org/officeDocument/2006/relationships/hyperlink" Target="appendix6.Instructions.pdf" TargetMode="External"/><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slide" Target="slide11.xml"/><Relationship Id="rId5" Type="http://schemas.openxmlformats.org/officeDocument/2006/relationships/slide" Target="slide12.xml"/><Relationship Id="rId15" Type="http://schemas.openxmlformats.org/officeDocument/2006/relationships/slide" Target="slide15.xml"/><Relationship Id="rId10" Type="http://schemas.openxmlformats.org/officeDocument/2006/relationships/hyperlink" Target="appendix2.BTRI.pdf" TargetMode="External"/><Relationship Id="rId4" Type="http://schemas.openxmlformats.org/officeDocument/2006/relationships/image" Target="../media/image5.jpeg"/><Relationship Id="rId9" Type="http://schemas.openxmlformats.org/officeDocument/2006/relationships/slide" Target="slide8.xml"/><Relationship Id="rId14" Type="http://schemas.openxmlformats.org/officeDocument/2006/relationships/hyperlink" Target="appendix5.Samara.docx"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hyperlink" Target="appendix9.certificates.pdf" TargetMode="External"/><Relationship Id="rId5" Type="http://schemas.openxmlformats.org/officeDocument/2006/relationships/image" Target="../media/image6.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8" Type="http://schemas.openxmlformats.org/officeDocument/2006/relationships/hyperlink" Target="https://www.certicom.com/about" TargetMode="External"/><Relationship Id="rId3" Type="http://schemas.openxmlformats.org/officeDocument/2006/relationships/image" Target="../media/image1.jpeg"/><Relationship Id="rId7" Type="http://schemas.openxmlformats.org/officeDocument/2006/relationships/hyperlink" Target="http://eota.eu/en-GB/content/who-we-are/33/" TargetMode="External"/><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hyperlink" Target="http://www.tsus.sk/o_tsus/profil_en.php" TargetMode="External"/><Relationship Id="rId5"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hyperlink" Target="appendix2.BTRI.pdf" TargetMode="Externa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т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400800"/>
            <a:ext cx="91440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4" descr="т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000" y="32544"/>
            <a:ext cx="69850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548437" y="4266801"/>
            <a:ext cx="2524125" cy="61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6"/>
          <p:cNvSpPr>
            <a:spLocks noChangeArrowheads="1"/>
          </p:cNvSpPr>
          <p:nvPr/>
        </p:nvSpPr>
        <p:spPr bwMode="auto">
          <a:xfrm>
            <a:off x="0" y="0"/>
            <a:ext cx="9144000" cy="115888"/>
          </a:xfrm>
          <a:prstGeom prst="rect">
            <a:avLst/>
          </a:prstGeom>
          <a:solidFill>
            <a:srgbClr val="EA760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altLang="ru-RU" dirty="0">
              <a:latin typeface="Calibri" pitchFamily="34" charset="0"/>
              <a:cs typeface="Arial" charset="0"/>
            </a:endParaRPr>
          </a:p>
        </p:txBody>
      </p:sp>
      <p:sp>
        <p:nvSpPr>
          <p:cNvPr id="2054" name="Text Box 11"/>
          <p:cNvSpPr txBox="1">
            <a:spLocks noChangeArrowheads="1"/>
          </p:cNvSpPr>
          <p:nvPr/>
        </p:nvSpPr>
        <p:spPr bwMode="auto">
          <a:xfrm>
            <a:off x="6413500" y="5318125"/>
            <a:ext cx="2730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ru-RU" b="1" dirty="0">
              <a:solidFill>
                <a:schemeClr val="bg2"/>
              </a:solidFill>
              <a:latin typeface="Century Gothic" pitchFamily="34" charset="0"/>
              <a:cs typeface="Arial" charset="0"/>
            </a:endParaRPr>
          </a:p>
          <a:p>
            <a:pPr eaLnBrk="1" hangingPunct="1"/>
            <a:r>
              <a:rPr lang="en-US" altLang="ru-RU" b="1" dirty="0">
                <a:solidFill>
                  <a:schemeClr val="bg2"/>
                </a:solidFill>
                <a:latin typeface="Century Gothic" pitchFamily="34" charset="0"/>
                <a:hlinkClick r:id="rId5"/>
              </a:rPr>
              <a:t>http://www.isollat.ru</a:t>
            </a:r>
            <a:endParaRPr lang="en-US" altLang="ru-RU" b="1" dirty="0">
              <a:solidFill>
                <a:schemeClr val="bg2"/>
              </a:solidFill>
              <a:latin typeface="Century Gothic" pitchFamily="34" charset="0"/>
              <a:cs typeface="Arial" charset="0"/>
            </a:endParaRPr>
          </a:p>
        </p:txBody>
      </p:sp>
      <p:sp>
        <p:nvSpPr>
          <p:cNvPr id="10" name="Text Box 7"/>
          <p:cNvSpPr txBox="1">
            <a:spLocks noChangeArrowheads="1"/>
          </p:cNvSpPr>
          <p:nvPr/>
        </p:nvSpPr>
        <p:spPr bwMode="auto">
          <a:xfrm>
            <a:off x="597099" y="3284984"/>
            <a:ext cx="5054401" cy="1384995"/>
          </a:xfrm>
          <a:prstGeom prst="rect">
            <a:avLst/>
          </a:prstGeom>
          <a:noFill/>
          <a:ln>
            <a:noFill/>
          </a:ln>
          <a:effectLst/>
          <a:extLst/>
        </p:spPr>
        <p:txBody>
          <a:bodyPr wrap="square">
            <a:spAutoFit/>
          </a:bodyPr>
          <a:lstStyle>
            <a:lvl1pPr eaLnBrk="0" hangingPunct="0">
              <a:defRPr>
                <a:solidFill>
                  <a:schemeClr val="tx1"/>
                </a:solidFill>
                <a:latin typeface="Britannic Bold" pitchFamily="34" charset="0"/>
              </a:defRPr>
            </a:lvl1pPr>
            <a:lvl2pPr marL="742950" indent="-285750" eaLnBrk="0" hangingPunct="0">
              <a:defRPr>
                <a:solidFill>
                  <a:schemeClr val="tx1"/>
                </a:solidFill>
                <a:latin typeface="Britannic Bold" pitchFamily="34" charset="0"/>
              </a:defRPr>
            </a:lvl2pPr>
            <a:lvl3pPr marL="1143000" indent="-228600" eaLnBrk="0" hangingPunct="0">
              <a:defRPr>
                <a:solidFill>
                  <a:schemeClr val="tx1"/>
                </a:solidFill>
                <a:latin typeface="Britannic Bold" pitchFamily="34" charset="0"/>
              </a:defRPr>
            </a:lvl3pPr>
            <a:lvl4pPr marL="1600200" indent="-228600" eaLnBrk="0" hangingPunct="0">
              <a:defRPr>
                <a:solidFill>
                  <a:schemeClr val="tx1"/>
                </a:solidFill>
                <a:latin typeface="Britannic Bold" pitchFamily="34" charset="0"/>
              </a:defRPr>
            </a:lvl4pPr>
            <a:lvl5pPr marL="2057400" indent="-228600" eaLnBrk="0" hangingPunct="0">
              <a:defRPr>
                <a:solidFill>
                  <a:schemeClr val="tx1"/>
                </a:solidFill>
                <a:latin typeface="Britannic Bold" pitchFamily="34" charset="0"/>
              </a:defRPr>
            </a:lvl5pPr>
            <a:lvl6pPr marL="2514600" indent="-228600" eaLnBrk="0" fontAlgn="base" hangingPunct="0">
              <a:spcBef>
                <a:spcPct val="0"/>
              </a:spcBef>
              <a:spcAft>
                <a:spcPct val="0"/>
              </a:spcAft>
              <a:defRPr>
                <a:solidFill>
                  <a:schemeClr val="tx1"/>
                </a:solidFill>
                <a:latin typeface="Britannic Bold" pitchFamily="34" charset="0"/>
              </a:defRPr>
            </a:lvl6pPr>
            <a:lvl7pPr marL="2971800" indent="-228600" eaLnBrk="0" fontAlgn="base" hangingPunct="0">
              <a:spcBef>
                <a:spcPct val="0"/>
              </a:spcBef>
              <a:spcAft>
                <a:spcPct val="0"/>
              </a:spcAft>
              <a:defRPr>
                <a:solidFill>
                  <a:schemeClr val="tx1"/>
                </a:solidFill>
                <a:latin typeface="Britannic Bold" pitchFamily="34" charset="0"/>
              </a:defRPr>
            </a:lvl7pPr>
            <a:lvl8pPr marL="3429000" indent="-228600" eaLnBrk="0" fontAlgn="base" hangingPunct="0">
              <a:spcBef>
                <a:spcPct val="0"/>
              </a:spcBef>
              <a:spcAft>
                <a:spcPct val="0"/>
              </a:spcAft>
              <a:defRPr>
                <a:solidFill>
                  <a:schemeClr val="tx1"/>
                </a:solidFill>
                <a:latin typeface="Britannic Bold" pitchFamily="34" charset="0"/>
              </a:defRPr>
            </a:lvl8pPr>
            <a:lvl9pPr marL="3886200" indent="-228600" eaLnBrk="0" fontAlgn="base" hangingPunct="0">
              <a:spcBef>
                <a:spcPct val="0"/>
              </a:spcBef>
              <a:spcAft>
                <a:spcPct val="0"/>
              </a:spcAft>
              <a:defRPr>
                <a:solidFill>
                  <a:schemeClr val="tx1"/>
                </a:solidFill>
                <a:latin typeface="Britannic Bold" pitchFamily="34" charset="0"/>
              </a:defRPr>
            </a:lvl9pPr>
          </a:lstStyle>
          <a:p>
            <a:pPr algn="ctr" eaLnBrk="1" hangingPunct="1">
              <a:defRPr/>
            </a:pPr>
            <a:r>
              <a:rPr lang="ru-RU" sz="2800" b="1" kern="0" dirty="0">
                <a:solidFill>
                  <a:schemeClr val="tx1">
                    <a:lumMod val="65000"/>
                    <a:lumOff val="35000"/>
                  </a:schemeClr>
                </a:solidFill>
                <a:latin typeface="Times New Roman" panose="02020603050405020304" pitchFamily="18" charset="0"/>
              </a:rPr>
              <a:t>ISOLLAT 02</a:t>
            </a:r>
            <a:endParaRPr lang="en-US" sz="2800" kern="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ru-RU" sz="2800" b="1" kern="0" dirty="0" smtClean="0">
                <a:solidFill>
                  <a:schemeClr val="tx1">
                    <a:lumMod val="65000"/>
                    <a:lumOff val="35000"/>
                  </a:schemeClr>
                </a:solidFill>
                <a:latin typeface="Times New Roman" panose="02020603050405020304" pitchFamily="18" charset="0"/>
              </a:rPr>
              <a:t>Certification and testing</a:t>
            </a:r>
            <a:endParaRPr lang="en-US" sz="2800" kern="0" dirty="0" smtClean="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6548437" y="4851241"/>
            <a:ext cx="2524125" cy="246221"/>
          </a:xfrm>
          <a:prstGeom prst="rect">
            <a:avLst/>
          </a:prstGeom>
          <a:noFill/>
        </p:spPr>
        <p:txBody>
          <a:bodyPr wrap="square" rtlCol="0">
            <a:spAutoFit/>
          </a:bodyPr>
          <a:lstStyle/>
          <a:p>
            <a:r>
              <a:rPr lang="ru-RU" sz="1000" b="1" dirty="0" smtClean="0">
                <a:solidFill>
                  <a:srgbClr val="FF9933"/>
                </a:solidFill>
              </a:rPr>
              <a:t>Insulation of any surface</a:t>
            </a:r>
            <a:endParaRPr lang="en-US" sz="1000" b="1" dirty="0">
              <a:solidFill>
                <a:srgbClr val="FF9933"/>
              </a:solidFill>
              <a:cs typeface="DilleniaUPC" panose="02020603050405020304" pitchFamily="18" charset="-34"/>
            </a:endParaRPr>
          </a:p>
        </p:txBody>
      </p:sp>
      <p:sp>
        <p:nvSpPr>
          <p:cNvPr id="9" name="TextBox 8"/>
          <p:cNvSpPr txBox="1"/>
          <p:nvPr/>
        </p:nvSpPr>
        <p:spPr>
          <a:xfrm>
            <a:off x="6516687" y="4974351"/>
            <a:ext cx="2524125" cy="246221"/>
          </a:xfrm>
          <a:prstGeom prst="rect">
            <a:avLst/>
          </a:prstGeom>
          <a:noFill/>
        </p:spPr>
        <p:txBody>
          <a:bodyPr wrap="square" rtlCol="0">
            <a:spAutoFit/>
          </a:bodyPr>
          <a:lstStyle/>
          <a:p>
            <a:pPr algn="r"/>
            <a:r>
              <a:rPr lang="ru-RU" sz="1000" b="1" dirty="0" smtClean="0">
                <a:solidFill>
                  <a:srgbClr val="002060"/>
                </a:solidFill>
              </a:rPr>
              <a:t>THERMO</a:t>
            </a:r>
            <a:r>
              <a:rPr lang="en-US" sz="1000" b="1" dirty="0" smtClean="0">
                <a:solidFill>
                  <a:srgbClr val="002060"/>
                </a:solidFill>
              </a:rPr>
              <a:t> </a:t>
            </a:r>
            <a:r>
              <a:rPr lang="ru-RU" sz="1000" b="1" dirty="0" smtClean="0">
                <a:solidFill>
                  <a:srgbClr val="002060"/>
                </a:solidFill>
              </a:rPr>
              <a:t>PAINT</a:t>
            </a:r>
            <a:r>
              <a:rPr lang="en-US" sz="1000" b="1" dirty="0" smtClean="0">
                <a:solidFill>
                  <a:srgbClr val="002060"/>
                </a:solidFill>
              </a:rPr>
              <a:t> </a:t>
            </a:r>
            <a:endParaRPr lang="en-US" sz="1000" b="1" dirty="0">
              <a:solidFill>
                <a:srgbClr val="002060"/>
              </a:solidFill>
              <a:cs typeface="DilleniaUPC" panose="02020603050405020304" pitchFamily="18" charset="-34"/>
            </a:endParaRPr>
          </a:p>
        </p:txBody>
      </p:sp>
    </p:spTree>
    <p:extLst>
      <p:ext uri="{BB962C8B-B14F-4D97-AF65-F5344CB8AC3E}">
        <p14:creationId xmlns:p14="http://schemas.microsoft.com/office/powerpoint/2010/main" val="329305729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т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908051"/>
            <a:ext cx="1763688" cy="108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3" descr="т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00800"/>
            <a:ext cx="91440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3"/>
          <p:cNvSpPr>
            <a:spLocks noChangeArrowheads="1"/>
          </p:cNvSpPr>
          <p:nvPr/>
        </p:nvSpPr>
        <p:spPr bwMode="auto">
          <a:xfrm>
            <a:off x="0" y="1"/>
            <a:ext cx="9144000" cy="908050"/>
          </a:xfrm>
          <a:prstGeom prst="rect">
            <a:avLst/>
          </a:prstGeom>
          <a:solidFill>
            <a:srgbClr val="EA760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altLang="ru-RU" sz="2800" b="1" dirty="0" smtClean="0">
                <a:solidFill>
                  <a:schemeClr val="bg1"/>
                </a:solidFill>
                <a:latin typeface="Times New Roman" panose="02020603050405020304" pitchFamily="18" charset="0"/>
              </a:rPr>
              <a:t>Fluid density </a:t>
            </a:r>
          </a:p>
          <a:p>
            <a:pPr algn="ctr" eaLnBrk="1" hangingPunct="1"/>
            <a:endParaRPr lang="ru-RU" altLang="ru-RU" sz="2800" b="1" dirty="0" smtClean="0">
              <a:solidFill>
                <a:schemeClr val="bg1"/>
              </a:solidFill>
              <a:latin typeface="Times New Roman" panose="02020603050405020304" pitchFamily="18"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5085184"/>
            <a:ext cx="892098" cy="1011932"/>
          </a:xfrm>
          <a:prstGeom prst="rect">
            <a:avLst/>
          </a:prstGeom>
        </p:spPr>
      </p:pic>
      <p:sp>
        <p:nvSpPr>
          <p:cNvPr id="2" name="Прямоугольник 1"/>
          <p:cNvSpPr/>
          <p:nvPr/>
        </p:nvSpPr>
        <p:spPr>
          <a:xfrm>
            <a:off x="539552" y="1456075"/>
            <a:ext cx="7344816" cy="6001643"/>
          </a:xfrm>
          <a:prstGeom prst="rect">
            <a:avLst/>
          </a:prstGeom>
        </p:spPr>
        <p:txBody>
          <a:bodyPr wrap="square">
            <a:spAutoFit/>
          </a:bodyPr>
          <a:lstStyle/>
          <a:p>
            <a:pPr indent="442913" algn="just"/>
            <a:r>
              <a:rPr dirty="0" smtClean="0"/>
              <a:t> </a:t>
            </a:r>
            <a:r>
              <a:rPr lang="ru-RU" sz="1400" b="1" dirty="0" smtClean="0">
                <a:solidFill>
                  <a:srgbClr val="000000"/>
                </a:solidFill>
                <a:latin typeface="Times New Roman" panose="02020603050405020304" pitchFamily="18" charset="0"/>
              </a:rPr>
              <a:t>Density and apparent viscosity</a:t>
            </a:r>
            <a:r>
              <a:rPr lang="ru-RU" sz="1400" dirty="0" smtClean="0">
                <a:solidFill>
                  <a:srgbClr val="000000"/>
                </a:solidFill>
                <a:latin typeface="Times New Roman" panose="02020603050405020304" pitchFamily="18" charset="0"/>
              </a:rPr>
              <a:t> tests were carried out by the test center of </a:t>
            </a:r>
            <a:r>
              <a:rPr lang="ru-RU" sz="1400" b="1" dirty="0">
                <a:solidFill>
                  <a:srgbClr val="C00000"/>
                </a:solidFill>
                <a:latin typeface="Times New Roman" panose="02020603050405020304" pitchFamily="18" charset="0"/>
              </a:rPr>
              <a:t>Akademsib LLC</a:t>
            </a:r>
            <a:r>
              <a:rPr dirty="0" smtClean="0"/>
              <a:t>.</a:t>
            </a:r>
            <a:r>
              <a:rPr lang="ru-RU" sz="1400" b="1" dirty="0">
                <a:solidFill>
                  <a:srgbClr val="FF6600"/>
                </a:solidFill>
                <a:latin typeface="Times New Roman" panose="02020603050405020304" pitchFamily="18" charset="0"/>
              </a:rPr>
              <a:t> </a:t>
            </a:r>
            <a:r>
              <a:rPr lang="ru-RU" sz="1400" b="1" dirty="0">
                <a:latin typeface="Times New Roman" panose="02020603050405020304" pitchFamily="18" charset="0"/>
              </a:rPr>
              <a:t>The test laboratory accredited in the Federal Accreditation Service (Rosakkreditacia), (reg. No. </a:t>
            </a:r>
            <a:r>
              <a:rPr lang="ru-RU" sz="1400" b="1" dirty="0" err="1">
                <a:latin typeface="Times New Roman" panose="02020603050405020304" pitchFamily="18" charset="0"/>
              </a:rPr>
              <a:t>ROSS</a:t>
            </a:r>
            <a:r>
              <a:rPr lang="ru-RU" sz="1400" b="1" dirty="0">
                <a:latin typeface="Times New Roman" panose="02020603050405020304" pitchFamily="18" charset="0"/>
              </a:rPr>
              <a:t> </a:t>
            </a:r>
            <a:r>
              <a:rPr lang="ru-RU" sz="1400" b="1" dirty="0" err="1" smtClean="0">
                <a:latin typeface="Times New Roman" panose="02020603050405020304" pitchFamily="18" charset="0"/>
              </a:rPr>
              <a:t>RU.0001.21AV09</a:t>
            </a:r>
            <a:r>
              <a:rPr lang="ru-RU" sz="1400" b="1" dirty="0">
                <a:latin typeface="Times New Roman" panose="02020603050405020304" pitchFamily="18" charset="0"/>
              </a:rPr>
              <a:t>)</a:t>
            </a:r>
            <a:r>
              <a:rPr dirty="0" smtClean="0"/>
              <a:t> </a:t>
            </a:r>
            <a:r>
              <a:rPr lang="ru-RU" sz="1400" dirty="0">
                <a:latin typeface="Times New Roman" panose="02020603050405020304" pitchFamily="18" charset="0"/>
              </a:rPr>
              <a:t>performs particular product tests on indicators defined by the relevant rules and issues a test report.</a:t>
            </a:r>
            <a:endParaRPr lang="en-US" sz="1400" b="1" dirty="0" smtClean="0">
              <a:latin typeface="Times New Roman" panose="02020603050405020304" pitchFamily="18" charset="0"/>
              <a:cs typeface="Times New Roman" panose="02020603050405020304" pitchFamily="18" charset="0"/>
            </a:endParaRPr>
          </a:p>
          <a:p>
            <a:pPr indent="442913" algn="just"/>
            <a:endParaRPr lang="en-US" sz="1200" b="1" dirty="0" smtClean="0">
              <a:latin typeface="Times New Roman" panose="02020603050405020304" pitchFamily="18" charset="0"/>
              <a:cs typeface="Times New Roman" panose="02020603050405020304" pitchFamily="18" charset="0"/>
            </a:endParaRPr>
          </a:p>
          <a:p>
            <a:pPr indent="442913" algn="just"/>
            <a:r>
              <a:rPr lang="en-US" sz="1200" b="1" dirty="0" smtClean="0">
                <a:latin typeface="Times New Roman" panose="02020603050405020304" pitchFamily="18" charset="0"/>
                <a:hlinkClick r:id="rId5"/>
              </a:rPr>
              <a:t>http://www.akademsib.ru</a:t>
            </a:r>
            <a:endParaRPr lang="en-US" sz="1200" b="1" dirty="0" smtClean="0">
              <a:latin typeface="Times New Roman" panose="02020603050405020304" pitchFamily="18" charset="0"/>
              <a:cs typeface="Times New Roman" panose="02020603050405020304" pitchFamily="18" charset="0"/>
            </a:endParaRPr>
          </a:p>
          <a:p>
            <a:pPr indent="449263"/>
            <a:endParaRPr lang="en-US" sz="1400" b="1" dirty="0" smtClean="0">
              <a:solidFill>
                <a:srgbClr val="C00000"/>
              </a:solidFill>
              <a:latin typeface="Times New Roman" panose="02020603050405020304" pitchFamily="18" charset="0"/>
              <a:cs typeface="Times New Roman" panose="02020603050405020304" pitchFamily="18" charset="0"/>
            </a:endParaRPr>
          </a:p>
          <a:p>
            <a:pPr indent="449263" algn="just"/>
            <a:r>
              <a:rPr lang="ru-RU" sz="1400" b="1" dirty="0" smtClean="0">
                <a:solidFill>
                  <a:srgbClr val="C00000"/>
                </a:solidFill>
                <a:latin typeface="Times New Roman" panose="02020603050405020304" pitchFamily="18" charset="0"/>
              </a:rPr>
              <a:t>Density tests – 0.5 kg/liter</a:t>
            </a:r>
            <a:r>
              <a:rPr dirty="0" smtClean="0"/>
              <a:t> – </a:t>
            </a:r>
            <a:r>
              <a:rPr lang="ru-RU" sz="1400" dirty="0" smtClean="0">
                <a:solidFill>
                  <a:srgbClr val="000000"/>
                </a:solidFill>
                <a:latin typeface="Times New Roman" panose="02020603050405020304" pitchFamily="18" charset="0"/>
              </a:rPr>
              <a:t>were carried out in accordance with the requirements of</a:t>
            </a:r>
            <a:r>
              <a:rPr dirty="0" smtClean="0"/>
              <a:t> </a:t>
            </a:r>
            <a:r>
              <a:rPr lang="ru-RU" sz="1400" b="1" dirty="0">
                <a:solidFill>
                  <a:srgbClr val="C00000"/>
                </a:solidFill>
                <a:latin typeface="Times New Roman" panose="02020603050405020304" pitchFamily="18" charset="0"/>
              </a:rPr>
              <a:t>GOST 31992.1-2012</a:t>
            </a:r>
            <a:r>
              <a:rPr dirty="0" smtClean="0"/>
              <a:t> </a:t>
            </a:r>
            <a:r>
              <a:rPr lang="en-US" sz="1400" b="1" dirty="0" smtClean="0">
                <a:latin typeface="Times New Roman" panose="02020603050405020304" pitchFamily="18" charset="0"/>
              </a:rPr>
              <a:t>“Paints </a:t>
            </a:r>
            <a:r>
              <a:rPr lang="en-US" sz="1400" b="1" dirty="0">
                <a:latin typeface="Times New Roman" panose="02020603050405020304" pitchFamily="18" charset="0"/>
              </a:rPr>
              <a:t>and varnishes.</a:t>
            </a:r>
            <a:r>
              <a:rPr dirty="0" smtClean="0"/>
              <a:t> </a:t>
            </a:r>
            <a:r>
              <a:rPr lang="en-US" sz="1400" b="1" dirty="0" smtClean="0">
                <a:latin typeface="Times New Roman" panose="02020603050405020304" pitchFamily="18" charset="0"/>
              </a:rPr>
              <a:t>Method for determination of density”.</a:t>
            </a:r>
            <a:r>
              <a:rPr dirty="0" smtClean="0"/>
              <a:t> </a:t>
            </a:r>
            <a:r>
              <a:rPr lang="ru-RU" sz="1400" dirty="0" smtClean="0">
                <a:latin typeface="Times New Roman" panose="02020603050405020304" pitchFamily="18" charset="0"/>
              </a:rPr>
              <a:t>The standard covers liquid paintwork materials and liquid intermediates and establishes the pyknometer test. The test consists in </a:t>
            </a:r>
            <a:r>
              <a:rPr lang="ru-RU" sz="1400" b="1" dirty="0">
                <a:latin typeface="Times New Roman" panose="02020603050405020304" pitchFamily="18" charset="0"/>
              </a:rPr>
              <a:t>determining the mass of the material tested</a:t>
            </a:r>
            <a:r>
              <a:rPr lang="ru-RU" sz="1400" dirty="0" smtClean="0">
                <a:latin typeface="Times New Roman" panose="02020603050405020304" pitchFamily="18" charset="0"/>
              </a:rPr>
              <a:t>, </a:t>
            </a:r>
            <a:r>
              <a:rPr lang="ru-RU" sz="1400" b="1" dirty="0">
                <a:latin typeface="Times New Roman" panose="02020603050405020304" pitchFamily="18" charset="0"/>
              </a:rPr>
              <a:t>placed in the pyknometer of known capacity at a certain temperature.</a:t>
            </a:r>
          </a:p>
          <a:p>
            <a:pPr indent="449263" algn="just"/>
            <a:endParaRPr lang="en-US" sz="1200" b="1" u="sng" dirty="0" smtClean="0">
              <a:latin typeface="Times New Roman" panose="02020603050405020304" pitchFamily="18" charset="0"/>
              <a:cs typeface="Times New Roman" panose="02020603050405020304" pitchFamily="18" charset="0"/>
            </a:endParaRPr>
          </a:p>
          <a:p>
            <a:pPr indent="449263"/>
            <a:r>
              <a:rPr lang="en-US" sz="1200" b="1" u="sng" dirty="0">
                <a:latin typeface="Times New Roman" panose="02020603050405020304" pitchFamily="18" charset="0"/>
                <a:hlinkClick r:id="rId6"/>
              </a:rPr>
              <a:t>http://docs.cntd.ru/document/1200102434</a:t>
            </a:r>
            <a:endParaRPr lang="en-US" sz="1200" b="1" u="sng" dirty="0" smtClean="0">
              <a:latin typeface="Times New Roman" panose="02020603050405020304" pitchFamily="18" charset="0"/>
              <a:cs typeface="Times New Roman" panose="02020603050405020304" pitchFamily="18" charset="0"/>
            </a:endParaRPr>
          </a:p>
          <a:p>
            <a:pPr indent="449263"/>
            <a:endParaRPr lang="en-US" sz="1400" b="1" dirty="0" smtClean="0">
              <a:latin typeface="Times New Roman" panose="02020603050405020304" pitchFamily="18" charset="0"/>
              <a:cs typeface="Times New Roman" panose="02020603050405020304" pitchFamily="18" charset="0"/>
            </a:endParaRPr>
          </a:p>
          <a:p>
            <a:pPr indent="449263"/>
            <a:r>
              <a:rPr lang="ru-RU" sz="1400" b="1" dirty="0" smtClean="0">
                <a:latin typeface="Times New Roman" panose="02020603050405020304" pitchFamily="18" charset="0"/>
              </a:rPr>
              <a:t>This standard is equivalent to </a:t>
            </a:r>
            <a:r>
              <a:rPr lang="en-US" sz="1400" b="1" dirty="0" smtClean="0">
                <a:solidFill>
                  <a:srgbClr val="C00000"/>
                </a:solidFill>
                <a:latin typeface="Times New Roman" panose="02020603050405020304" pitchFamily="18" charset="0"/>
              </a:rPr>
              <a:t>ISO 2811-1:2011</a:t>
            </a:r>
            <a:r>
              <a:rPr dirty="0" smtClean="0"/>
              <a:t> </a:t>
            </a:r>
            <a:r>
              <a:rPr lang="en-US" sz="1400" b="1" dirty="0" smtClean="0">
                <a:latin typeface="Times New Roman" panose="02020603050405020304" pitchFamily="18" charset="0"/>
              </a:rPr>
              <a:t>“specifies</a:t>
            </a:r>
            <a:r>
              <a:rPr lang="ru-RU" sz="1400" b="1" dirty="0" smtClean="0">
                <a:latin typeface="Times New Roman" panose="02020603050405020304" pitchFamily="18" charset="0"/>
              </a:rPr>
              <a:t> a method for determining the density of paints, varnishes and related products using a metal or </a:t>
            </a:r>
            <a:r>
              <a:rPr lang="ru-RU" sz="1400" b="1" dirty="0" err="1" smtClean="0">
                <a:latin typeface="Times New Roman" panose="02020603050405020304" pitchFamily="18" charset="0"/>
              </a:rPr>
              <a:t>Gay-Lussac</a:t>
            </a:r>
            <a:r>
              <a:rPr lang="ru-RU" sz="1400" b="1" dirty="0" smtClean="0">
                <a:latin typeface="Times New Roman" panose="02020603050405020304" pitchFamily="18" charset="0"/>
              </a:rPr>
              <a:t> </a:t>
            </a:r>
            <a:r>
              <a:rPr lang="ru-RU" sz="1400" b="1" dirty="0" err="1" smtClean="0">
                <a:latin typeface="Times New Roman" panose="02020603050405020304" pitchFamily="18" charset="0"/>
              </a:rPr>
              <a:t>pyknometer</a:t>
            </a:r>
            <a:r>
              <a:rPr lang="en-US" sz="1400" b="1" dirty="0" smtClean="0">
                <a:latin typeface="Times New Roman" panose="02020603050405020304" pitchFamily="18" charset="0"/>
              </a:rPr>
              <a:t>”</a:t>
            </a:r>
            <a:r>
              <a:rPr lang="ru-RU" sz="1400" b="1" dirty="0" smtClean="0">
                <a:latin typeface="Times New Roman" panose="02020603050405020304" pitchFamily="18" charset="0"/>
              </a:rPr>
              <a:t>.</a:t>
            </a:r>
            <a:r>
              <a:rPr dirty="0" smtClean="0"/>
              <a:t> </a:t>
            </a:r>
            <a:endParaRPr lang="en-US" sz="1400" dirty="0" smtClean="0">
              <a:solidFill>
                <a:schemeClr val="accent1"/>
              </a:solidFill>
              <a:latin typeface="Times New Roman" panose="02020603050405020304" pitchFamily="18" charset="0"/>
              <a:cs typeface="Times New Roman" panose="02020603050405020304" pitchFamily="18" charset="0"/>
            </a:endParaRPr>
          </a:p>
          <a:p>
            <a:pPr indent="449263"/>
            <a:endParaRPr lang="en-US" sz="1200" b="1" dirty="0" smtClean="0">
              <a:latin typeface="Times New Roman" panose="02020603050405020304" pitchFamily="18" charset="0"/>
              <a:hlinkClick r:id="rId7"/>
            </a:endParaRPr>
          </a:p>
          <a:p>
            <a:pPr indent="449263"/>
            <a:r>
              <a:rPr lang="en-US" sz="1200" b="1" dirty="0" smtClean="0">
                <a:latin typeface="Times New Roman" panose="02020603050405020304" pitchFamily="18" charset="0"/>
                <a:hlinkClick r:id="rId7"/>
              </a:rPr>
              <a:t>http</a:t>
            </a:r>
            <a:r>
              <a:rPr lang="en-US" sz="1200" b="1" dirty="0">
                <a:latin typeface="Times New Roman" panose="02020603050405020304" pitchFamily="18" charset="0"/>
                <a:hlinkClick r:id="rId7"/>
              </a:rPr>
              <a:t>://www.iso.org/iso/home/store/catalogue_ics/catalogue_detail_ics.htm?csnumber=50493</a:t>
            </a:r>
            <a:endParaRPr lang="en-US" sz="1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indent="449263" algn="r"/>
            <a:endParaRPr lang="en-US" sz="1400" dirty="0">
              <a:solidFill>
                <a:schemeClr val="accent1"/>
              </a:solidFill>
              <a:latin typeface="Times New Roman" panose="02020603050405020304" pitchFamily="18" charset="0"/>
            </a:endParaRPr>
          </a:p>
          <a:p>
            <a:pPr indent="449263" algn="r"/>
            <a:r>
              <a:rPr lang="en-US" sz="1400" dirty="0" smtClean="0">
                <a:solidFill>
                  <a:schemeClr val="accent1"/>
                </a:solidFill>
                <a:latin typeface="Times New Roman" panose="02020603050405020304" pitchFamily="18" charset="0"/>
              </a:rPr>
              <a:t>For details see: </a:t>
            </a:r>
            <a:r>
              <a:rPr lang="en-US" sz="1400" dirty="0">
                <a:solidFill>
                  <a:schemeClr val="accent1"/>
                </a:solidFill>
                <a:latin typeface="Times New Roman" panose="02020603050405020304" pitchFamily="18" charset="0"/>
                <a:hlinkClick r:id="rId8" action="ppaction://hlinkfile"/>
              </a:rPr>
              <a:t>(appendix3. Akademsib)</a:t>
            </a:r>
            <a:endPar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indent="449263"/>
            <a:endParaRPr lang="en-US" sz="1400" b="1" dirty="0" smtClean="0">
              <a:solidFill>
                <a:srgbClr val="C00000"/>
              </a:solidFill>
            </a:endParaRPr>
          </a:p>
          <a:p>
            <a:pPr indent="442913" algn="just"/>
            <a:endParaRPr lang="en-US" sz="14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indent="442913" algn="just"/>
            <a:endParaRPr lang="en-US" sz="1400" b="1" dirty="0">
              <a:latin typeface="Times New Roman" panose="02020603050405020304" pitchFamily="18" charset="0"/>
              <a:ea typeface="Calibri" panose="020F0502020204030204" pitchFamily="34" charset="0"/>
              <a:cs typeface="Times New Roman" panose="02020603050405020304" pitchFamily="18" charset="0"/>
            </a:endParaRPr>
          </a:p>
          <a:p>
            <a:pPr indent="442913" algn="just"/>
            <a:r>
              <a:rPr dirty="0" smtClean="0"/>
              <a:t> </a:t>
            </a:r>
            <a:endParaRPr lang="en-US"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262633"/>
            <a:ext cx="2003133" cy="382785"/>
          </a:xfrm>
          <a:prstGeom prst="rect">
            <a:avLst/>
          </a:prstGeom>
        </p:spPr>
      </p:pic>
      <p:pic>
        <p:nvPicPr>
          <p:cNvPr id="4" name="Рисунок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4518" y="237668"/>
            <a:ext cx="2051748" cy="432717"/>
          </a:xfrm>
          <a:prstGeom prst="rect">
            <a:avLst/>
          </a:prstGeom>
        </p:spPr>
      </p:pic>
      <p:pic>
        <p:nvPicPr>
          <p:cNvPr id="9" name="Рисунок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84368" y="2835573"/>
            <a:ext cx="1194992" cy="1613758"/>
          </a:xfrm>
          <a:prstGeom prst="rect">
            <a:avLst/>
          </a:prstGeom>
        </p:spPr>
      </p:pic>
    </p:spTree>
    <p:extLst>
      <p:ext uri="{BB962C8B-B14F-4D97-AF65-F5344CB8AC3E}">
        <p14:creationId xmlns:p14="http://schemas.microsoft.com/office/powerpoint/2010/main" val="315246820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т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908051"/>
            <a:ext cx="1763688" cy="108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3" descr="т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00800"/>
            <a:ext cx="91440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3"/>
          <p:cNvSpPr>
            <a:spLocks noChangeArrowheads="1"/>
          </p:cNvSpPr>
          <p:nvPr/>
        </p:nvSpPr>
        <p:spPr bwMode="auto">
          <a:xfrm>
            <a:off x="0" y="1"/>
            <a:ext cx="9144000" cy="908050"/>
          </a:xfrm>
          <a:prstGeom prst="rect">
            <a:avLst/>
          </a:prstGeom>
          <a:solidFill>
            <a:srgbClr val="EA760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altLang="ru-RU" sz="2800" b="1" dirty="0" smtClean="0">
                <a:solidFill>
                  <a:schemeClr val="bg1"/>
                </a:solidFill>
                <a:latin typeface="Times New Roman" panose="02020603050405020304" pitchFamily="18" charset="0"/>
              </a:rPr>
              <a:t>Apparent viscosity</a:t>
            </a: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5085184"/>
            <a:ext cx="892098" cy="1011932"/>
          </a:xfrm>
          <a:prstGeom prst="rect">
            <a:avLst/>
          </a:prstGeom>
        </p:spPr>
      </p:pic>
      <p:sp>
        <p:nvSpPr>
          <p:cNvPr id="2" name="Прямоугольник 1"/>
          <p:cNvSpPr/>
          <p:nvPr/>
        </p:nvSpPr>
        <p:spPr>
          <a:xfrm>
            <a:off x="539552" y="1456075"/>
            <a:ext cx="7344816" cy="5755422"/>
          </a:xfrm>
          <a:prstGeom prst="rect">
            <a:avLst/>
          </a:prstGeom>
        </p:spPr>
        <p:txBody>
          <a:bodyPr wrap="square">
            <a:spAutoFit/>
          </a:bodyPr>
          <a:lstStyle/>
          <a:p>
            <a:pPr indent="442913" algn="just"/>
            <a:r>
              <a:rPr lang="en-US" sz="1400" b="1" dirty="0" smtClean="0">
                <a:solidFill>
                  <a:srgbClr val="C00000"/>
                </a:solidFill>
                <a:latin typeface="Times New Roman" panose="02020603050405020304" pitchFamily="18" charset="0"/>
              </a:rPr>
              <a:t>Apparent viscosity tests – 16,000 </a:t>
            </a:r>
            <a:r>
              <a:rPr lang="en-US" sz="1400" b="1" dirty="0" err="1" smtClean="0">
                <a:solidFill>
                  <a:srgbClr val="C00000"/>
                </a:solidFill>
                <a:latin typeface="Times New Roman" panose="02020603050405020304" pitchFamily="18" charset="0"/>
              </a:rPr>
              <a:t>sP</a:t>
            </a:r>
            <a:r>
              <a:rPr lang="en-US" dirty="0" smtClean="0"/>
              <a:t> </a:t>
            </a:r>
            <a:r>
              <a:rPr lang="en-US" sz="1400" b="1" dirty="0" smtClean="0">
                <a:solidFill>
                  <a:srgbClr val="C00000"/>
                </a:solidFill>
                <a:latin typeface="Times New Roman" panose="02020603050405020304" pitchFamily="18" charset="0"/>
              </a:rPr>
              <a:t>–</a:t>
            </a:r>
            <a:r>
              <a:rPr lang="en-US" dirty="0" smtClean="0"/>
              <a:t> </a:t>
            </a:r>
            <a:r>
              <a:rPr lang="en-US" sz="1400" b="1" dirty="0" err="1" smtClean="0">
                <a:solidFill>
                  <a:srgbClr val="C00000"/>
                </a:solidFill>
                <a:latin typeface="Times New Roman" panose="02020603050405020304" pitchFamily="18" charset="0"/>
              </a:rPr>
              <a:t>80,000sP</a:t>
            </a:r>
            <a:r>
              <a:rPr lang="en-US" dirty="0" smtClean="0"/>
              <a:t> </a:t>
            </a:r>
            <a:r>
              <a:rPr lang="en-US" sz="1400" b="1" dirty="0" smtClean="0">
                <a:latin typeface="Times New Roman" panose="02020603050405020304" pitchFamily="18" charset="0"/>
              </a:rPr>
              <a:t>– </a:t>
            </a:r>
            <a:r>
              <a:rPr lang="en-US" dirty="0" smtClean="0"/>
              <a:t> </a:t>
            </a:r>
            <a:r>
              <a:rPr lang="en-US" sz="1400" dirty="0" smtClean="0">
                <a:latin typeface="Times New Roman" panose="02020603050405020304" pitchFamily="18" charset="0"/>
              </a:rPr>
              <a:t>were conducted in accordance with the requirements of </a:t>
            </a:r>
            <a:r>
              <a:rPr lang="en-US" sz="1400" b="1" dirty="0" smtClean="0">
                <a:latin typeface="Times New Roman" panose="02020603050405020304" pitchFamily="18" charset="0"/>
              </a:rPr>
              <a:t>GOST 25271-93 “Plastics.</a:t>
            </a:r>
            <a:r>
              <a:rPr lang="en-US" sz="1400" dirty="0" smtClean="0">
                <a:latin typeface="Times New Roman" panose="02020603050405020304" pitchFamily="18" charset="0"/>
              </a:rPr>
              <a:t> </a:t>
            </a:r>
            <a:r>
              <a:rPr lang="en-US" sz="1400" b="1" dirty="0" smtClean="0">
                <a:latin typeface="Times New Roman" panose="02020603050405020304" pitchFamily="18" charset="0"/>
              </a:rPr>
              <a:t> Resins in the liquid state or as emulsions or</a:t>
            </a:r>
            <a:r>
              <a:rPr lang="en-US" dirty="0" smtClean="0"/>
              <a:t> </a:t>
            </a:r>
            <a:r>
              <a:rPr lang="en-US" sz="1400" b="1" dirty="0" smtClean="0">
                <a:latin typeface="Times New Roman" panose="02020603050405020304" pitchFamily="18" charset="0"/>
              </a:rPr>
              <a:t>dispersions.</a:t>
            </a:r>
            <a:r>
              <a:rPr lang="en-US" dirty="0" smtClean="0"/>
              <a:t> </a:t>
            </a:r>
            <a:r>
              <a:rPr lang="en-US" sz="1400" b="1" dirty="0" smtClean="0">
                <a:latin typeface="Times New Roman" panose="02020603050405020304" pitchFamily="18" charset="0"/>
              </a:rPr>
              <a:t>Determination </a:t>
            </a:r>
            <a:r>
              <a:rPr lang="en-US" sz="1400" b="1" dirty="0">
                <a:latin typeface="Times New Roman" panose="02020603050405020304" pitchFamily="18" charset="0"/>
              </a:rPr>
              <a:t>of apparent viscosity by the Brookfield </a:t>
            </a:r>
            <a:r>
              <a:rPr lang="en-US" sz="1400" b="1" dirty="0" smtClean="0">
                <a:latin typeface="Times New Roman" panose="02020603050405020304" pitchFamily="18" charset="0"/>
              </a:rPr>
              <a:t>method”. </a:t>
            </a:r>
            <a:r>
              <a:rPr lang="en-US" sz="1400" dirty="0" smtClean="0">
                <a:latin typeface="Times New Roman" panose="02020603050405020304" pitchFamily="18" charset="0"/>
              </a:rPr>
              <a:t>This standard has been prepared by direct application of the international standard </a:t>
            </a:r>
            <a:r>
              <a:rPr lang="en-US" sz="1400" b="1" dirty="0" smtClean="0">
                <a:solidFill>
                  <a:srgbClr val="C00000"/>
                </a:solidFill>
                <a:latin typeface="Times New Roman" panose="02020603050405020304" pitchFamily="18" charset="0"/>
              </a:rPr>
              <a:t>ISO 2555-89</a:t>
            </a:r>
            <a:r>
              <a:rPr lang="en-US" sz="1400" dirty="0" smtClean="0">
                <a:latin typeface="Times New Roman" panose="02020603050405020304" pitchFamily="18" charset="0"/>
              </a:rPr>
              <a:t> </a:t>
            </a:r>
            <a:r>
              <a:rPr lang="en-US" dirty="0" smtClean="0"/>
              <a:t> </a:t>
            </a:r>
            <a:r>
              <a:rPr lang="en-US" sz="1400" b="1" dirty="0" smtClean="0">
                <a:latin typeface="Times New Roman" panose="02020603050405020304" pitchFamily="18" charset="0"/>
              </a:rPr>
              <a:t>“Plastics. Liquid resins, emulsions, and dispersions. Determination of Brookfield apparent viscosity” </a:t>
            </a:r>
            <a:r>
              <a:rPr lang="en-US" sz="1400" dirty="0" smtClean="0">
                <a:latin typeface="Times New Roman" panose="02020603050405020304" pitchFamily="18" charset="0"/>
              </a:rPr>
              <a:t>with the additional requirements that reflect the needs of the national economy.</a:t>
            </a:r>
            <a:endParaRPr lang="en-US" sz="1400" b="1" dirty="0">
              <a:latin typeface="Times New Roman" panose="02020603050405020304" pitchFamily="18" charset="0"/>
              <a:cs typeface="Times New Roman" panose="02020603050405020304" pitchFamily="18" charset="0"/>
            </a:endParaRPr>
          </a:p>
          <a:p>
            <a:pPr indent="442913" algn="just"/>
            <a:endParaRPr lang="en-US" sz="1400" b="1" dirty="0" smtClean="0">
              <a:latin typeface="Times New Roman" panose="02020603050405020304" pitchFamily="18" charset="0"/>
              <a:ea typeface="Calibri" panose="020F0502020204030204" pitchFamily="34" charset="0"/>
              <a:cs typeface="Times New Roman" panose="02020603050405020304" pitchFamily="18" charset="0"/>
            </a:endParaRPr>
          </a:p>
          <a:p>
            <a:pPr indent="442913" algn="just"/>
            <a:r>
              <a:rPr lang="en-US" sz="1400" b="1" dirty="0" smtClean="0">
                <a:latin typeface="Times New Roman" panose="02020603050405020304" pitchFamily="18" charset="0"/>
                <a:hlinkClick r:id="rId5"/>
              </a:rPr>
              <a:t>http://docs.cntd.ru/document/gost-25271-93</a:t>
            </a:r>
            <a:endParaRPr lang="en-US" sz="1400" b="1" dirty="0">
              <a:latin typeface="Times New Roman" panose="02020603050405020304" pitchFamily="18" charset="0"/>
              <a:ea typeface="Calibri" panose="020F0502020204030204" pitchFamily="34" charset="0"/>
              <a:cs typeface="Times New Roman" panose="02020603050405020304" pitchFamily="18" charset="0"/>
            </a:endParaRPr>
          </a:p>
          <a:p>
            <a:pPr indent="442913" algn="just"/>
            <a:endParaRPr lang="en-US" sz="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442913" algn="just"/>
            <a:r>
              <a:rPr lang="en-US" sz="1400" dirty="0" smtClean="0">
                <a:solidFill>
                  <a:srgbClr val="000000"/>
                </a:solidFill>
                <a:latin typeface="Times New Roman" panose="02020603050405020304" pitchFamily="18" charset="0"/>
              </a:rPr>
              <a:t>On the basis of tests conducted, the following certificate has been issued by the products certification body </a:t>
            </a:r>
            <a:r>
              <a:rPr lang="en-US" sz="1400" b="1" dirty="0" err="1" smtClean="0">
                <a:solidFill>
                  <a:srgbClr val="C00000"/>
                </a:solidFill>
                <a:latin typeface="Times New Roman" panose="02020603050405020304" pitchFamily="18" charset="0"/>
              </a:rPr>
              <a:t>Serkons</a:t>
            </a:r>
            <a:r>
              <a:rPr lang="en-US" sz="1400" b="1" dirty="0" smtClean="0">
                <a:solidFill>
                  <a:srgbClr val="C00000"/>
                </a:solidFill>
                <a:latin typeface="Times New Roman" panose="02020603050405020304" pitchFamily="18" charset="0"/>
              </a:rPr>
              <a:t> LLC</a:t>
            </a:r>
            <a:r>
              <a:rPr lang="en-US" sz="1400" dirty="0" smtClean="0">
                <a:latin typeface="Times New Roman" pitchFamily="18" charset="0"/>
                <a:cs typeface="Times New Roman" pitchFamily="18" charset="0"/>
              </a:rPr>
              <a:t>:</a:t>
            </a:r>
            <a:r>
              <a:rPr lang="en-US" sz="1400" dirty="0" smtClean="0">
                <a:solidFill>
                  <a:srgbClr val="000000"/>
                </a:solidFill>
                <a:latin typeface="Times New Roman" panose="02020603050405020304" pitchFamily="18" charset="0"/>
              </a:rPr>
              <a:t> </a:t>
            </a:r>
            <a:r>
              <a:rPr lang="en-US" sz="1400" b="1" dirty="0" smtClean="0">
                <a:solidFill>
                  <a:srgbClr val="000000"/>
                </a:solidFill>
                <a:latin typeface="Times New Roman" panose="02020603050405020304" pitchFamily="18" charset="0"/>
              </a:rPr>
              <a:t>the Certificate of Compliance of Russia, confirming the compliance of </a:t>
            </a:r>
            <a:r>
              <a:rPr lang="en-US" sz="1400" b="1" dirty="0" err="1" smtClean="0">
                <a:solidFill>
                  <a:srgbClr val="000000"/>
                </a:solidFill>
                <a:latin typeface="Times New Roman" panose="02020603050405020304" pitchFamily="18" charset="0"/>
              </a:rPr>
              <a:t>Isollat</a:t>
            </a:r>
            <a:r>
              <a:rPr lang="en-US" sz="1400" b="1" dirty="0" smtClean="0">
                <a:solidFill>
                  <a:srgbClr val="000000"/>
                </a:solidFill>
                <a:latin typeface="Times New Roman" panose="02020603050405020304" pitchFamily="18" charset="0"/>
              </a:rPr>
              <a:t> </a:t>
            </a:r>
            <a:r>
              <a:rPr lang="en-US" sz="1400" b="1" dirty="0" err="1" smtClean="0">
                <a:solidFill>
                  <a:srgbClr val="000000"/>
                </a:solidFill>
                <a:latin typeface="Times New Roman" panose="02020603050405020304" pitchFamily="18" charset="0"/>
              </a:rPr>
              <a:t>TU</a:t>
            </a:r>
            <a:r>
              <a:rPr lang="en-US" sz="1400" b="1" dirty="0" smtClean="0">
                <a:solidFill>
                  <a:srgbClr val="000000"/>
                </a:solidFill>
                <a:latin typeface="Times New Roman" panose="02020603050405020304" pitchFamily="18" charset="0"/>
              </a:rPr>
              <a:t> 2216-001-59277205-2002.</a:t>
            </a:r>
            <a:endPar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442913" algn="just"/>
            <a:endParaRPr lang="en-US" sz="1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indent="442913" algn="just"/>
            <a:r>
              <a:rPr lang="en-US" dirty="0" smtClean="0"/>
              <a:t> </a:t>
            </a:r>
            <a:r>
              <a:rPr lang="en-US" sz="1400" b="1" dirty="0" err="1" smtClean="0">
                <a:solidFill>
                  <a:srgbClr val="000000"/>
                </a:solidFill>
                <a:latin typeface="Times New Roman" panose="02020603050405020304" pitchFamily="18" charset="0"/>
              </a:rPr>
              <a:t>S</a:t>
            </a:r>
            <a:r>
              <a:rPr lang="en-US" sz="1400" b="1" dirty="0" err="1" smtClean="0">
                <a:latin typeface="Times New Roman" panose="02020603050405020304" pitchFamily="18" charset="0"/>
              </a:rPr>
              <a:t>ERCONS</a:t>
            </a:r>
            <a:r>
              <a:rPr lang="en-US" sz="1400" b="1" dirty="0" smtClean="0">
                <a:latin typeface="Times New Roman" panose="02020603050405020304" pitchFamily="18" charset="0"/>
              </a:rPr>
              <a:t> Certification Authority is the leading Russian company in the field of certification.</a:t>
            </a:r>
            <a:r>
              <a:rPr lang="en-US" sz="1400" dirty="0">
                <a:latin typeface="Times New Roman" panose="02020603050405020304" pitchFamily="18" charset="0"/>
              </a:rPr>
              <a:t> We issue the required certificates for Russia and the Customs Union…  </a:t>
            </a:r>
            <a:r>
              <a:rPr lang="en-US" sz="1400" dirty="0" err="1">
                <a:latin typeface="Times New Roman" panose="02020603050405020304" pitchFamily="18" charset="0"/>
              </a:rPr>
              <a:t>Sercons</a:t>
            </a:r>
            <a:r>
              <a:rPr lang="en-US" sz="1400" dirty="0">
                <a:latin typeface="Times New Roman" panose="02020603050405020304" pitchFamily="18" charset="0"/>
              </a:rPr>
              <a:t> was established in 1996 and up to date we have 9 locations in Russia, one in Turkey, China, Japan and South Korea. In November 2013, </a:t>
            </a:r>
            <a:r>
              <a:rPr lang="en-US" sz="1400" dirty="0" err="1">
                <a:latin typeface="Times New Roman" panose="02020603050405020304" pitchFamily="18" charset="0"/>
              </a:rPr>
              <a:t>Sercons</a:t>
            </a:r>
            <a:r>
              <a:rPr lang="en-US" sz="1400" dirty="0">
                <a:latin typeface="Times New Roman" panose="02020603050405020304" pitchFamily="18" charset="0"/>
              </a:rPr>
              <a:t> established a new office in Zug, Switzerland so that we could be closer to our European clients and partners and still offer the competitive prices only available in Russia.</a:t>
            </a:r>
            <a:endParaRPr lang="en-US" sz="1400" dirty="0" smtClean="0">
              <a:latin typeface="Times New Roman" panose="02020603050405020304" pitchFamily="18" charset="0"/>
              <a:cs typeface="Times New Roman" panose="02020603050405020304" pitchFamily="18" charset="0"/>
            </a:endParaRPr>
          </a:p>
          <a:p>
            <a:pPr indent="442913"/>
            <a:r>
              <a:rPr lang="en-US" sz="1400" b="1" dirty="0" smtClean="0">
                <a:solidFill>
                  <a:srgbClr val="000000"/>
                </a:solidFill>
                <a:latin typeface="Times New Roman" panose="02020603050405020304" pitchFamily="18" charset="0"/>
                <a:hlinkClick r:id="rId6"/>
              </a:rPr>
              <a:t>http://sercons.ch/</a:t>
            </a:r>
            <a:r>
              <a:rPr dirty="0" smtClean="0"/>
              <a:t>                                 </a:t>
            </a:r>
            <a:r>
              <a:rPr lang="en-US" dirty="0" smtClean="0"/>
              <a:t> </a:t>
            </a:r>
            <a:r>
              <a:rPr dirty="0" smtClean="0"/>
              <a:t>    </a:t>
            </a:r>
            <a:r>
              <a:rPr lang="en-US" sz="1400" dirty="0" smtClean="0">
                <a:solidFill>
                  <a:schemeClr val="accent1"/>
                </a:solidFill>
                <a:latin typeface="Times New Roman" panose="02020603050405020304" pitchFamily="18" charset="0"/>
              </a:rPr>
              <a:t>For details see:   </a:t>
            </a:r>
            <a:r>
              <a:rPr lang="en-US" sz="1400" dirty="0" smtClean="0">
                <a:solidFill>
                  <a:schemeClr val="accent1"/>
                </a:solidFill>
                <a:latin typeface="Times New Roman" panose="02020603050405020304" pitchFamily="18" charset="0"/>
                <a:hlinkClick r:id="rId7" action="ppaction://hlinkfile"/>
              </a:rPr>
              <a:t>(</a:t>
            </a:r>
            <a:r>
              <a:rPr lang="en-US" sz="1400" dirty="0">
                <a:solidFill>
                  <a:schemeClr val="accent1"/>
                </a:solidFill>
                <a:latin typeface="Times New Roman" panose="02020603050405020304" pitchFamily="18" charset="0"/>
                <a:hlinkClick r:id="rId7" action="ppaction://hlinkfile"/>
              </a:rPr>
              <a:t>appendix3. Akademsib)</a:t>
            </a:r>
            <a:endParaRPr lang="en-US" sz="1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indent="442913" algn="r"/>
            <a:r>
              <a:rPr lang="en-US" sz="1400" dirty="0" smtClean="0">
                <a:solidFill>
                  <a:schemeClr val="accent1"/>
                </a:solidFill>
                <a:latin typeface="Times New Roman" panose="02020603050405020304" pitchFamily="18" charset="0"/>
                <a:hlinkClick r:id="rId8" action="ppaction://hlinkfile"/>
              </a:rPr>
              <a:t>(appendix9.certificate</a:t>
            </a:r>
            <a:r>
              <a:rPr lang="en-US" sz="1400" dirty="0">
                <a:solidFill>
                  <a:schemeClr val="accent1"/>
                </a:solidFill>
                <a:latin typeface="Times New Roman" panose="02020603050405020304" pitchFamily="18" charset="0"/>
                <a:hlinkClick r:id="rId8" action="ppaction://hlinkfile"/>
              </a:rPr>
              <a:t>)</a:t>
            </a:r>
            <a:endPar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indent="442913"/>
            <a:endParaRPr lang="en-US" b="1" dirty="0" smtClean="0">
              <a:latin typeface="Times New Roman" panose="02020603050405020304" pitchFamily="18" charset="0"/>
              <a:cs typeface="Times New Roman" panose="02020603050405020304" pitchFamily="18" charset="0"/>
            </a:endParaRPr>
          </a:p>
          <a:p>
            <a:pPr indent="442913"/>
            <a:r>
              <a:rPr dirty="0" smtClean="0"/>
              <a:t>  </a:t>
            </a:r>
            <a:endParaRPr lang="en-US" dirty="0">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9406" y="259458"/>
            <a:ext cx="2003133" cy="382785"/>
          </a:xfrm>
          <a:prstGeom prst="rect">
            <a:avLst/>
          </a:prstGeom>
        </p:spPr>
      </p:pic>
      <p:pic>
        <p:nvPicPr>
          <p:cNvPr id="10" name="Рисунок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0232" y="262633"/>
            <a:ext cx="2051748" cy="432717"/>
          </a:xfrm>
          <a:prstGeom prst="rect">
            <a:avLst/>
          </a:prstGeom>
        </p:spPr>
      </p:pic>
      <p:pic>
        <p:nvPicPr>
          <p:cNvPr id="12" name="Рисунок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89245" y="2847546"/>
            <a:ext cx="1194992" cy="1613758"/>
          </a:xfrm>
          <a:prstGeom prst="rect">
            <a:avLst/>
          </a:prstGeom>
        </p:spPr>
      </p:pic>
    </p:spTree>
    <p:extLst>
      <p:ext uri="{BB962C8B-B14F-4D97-AF65-F5344CB8AC3E}">
        <p14:creationId xmlns:p14="http://schemas.microsoft.com/office/powerpoint/2010/main" val="138856379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т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908051"/>
            <a:ext cx="1763688" cy="108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3" descr="т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00800"/>
            <a:ext cx="91440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3"/>
          <p:cNvSpPr>
            <a:spLocks noChangeArrowheads="1"/>
          </p:cNvSpPr>
          <p:nvPr/>
        </p:nvSpPr>
        <p:spPr bwMode="auto">
          <a:xfrm>
            <a:off x="0" y="1"/>
            <a:ext cx="9144000" cy="908050"/>
          </a:xfrm>
          <a:prstGeom prst="rect">
            <a:avLst/>
          </a:prstGeom>
          <a:solidFill>
            <a:srgbClr val="EA760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altLang="ru-RU" sz="2800" b="1" dirty="0" smtClean="0">
                <a:solidFill>
                  <a:schemeClr val="bg1"/>
                </a:solidFill>
                <a:latin typeface="Times New Roman" panose="02020603050405020304" pitchFamily="18" charset="0"/>
              </a:rPr>
              <a:t>Film density</a:t>
            </a:r>
          </a:p>
          <a:p>
            <a:pPr algn="ctr" eaLnBrk="1" hangingPunct="1"/>
            <a:r>
              <a:rPr lang="ru-RU" sz="2800" b="1" dirty="0">
                <a:solidFill>
                  <a:schemeClr val="bg1"/>
                </a:solidFill>
                <a:latin typeface="Times New Roman" panose="02020603050405020304" pitchFamily="18" charset="0"/>
              </a:rPr>
              <a:t>Tensile strength</a:t>
            </a:r>
            <a:endParaRPr lang="en-US" altLang="ru-RU" sz="2800" b="1" dirty="0">
              <a:solidFill>
                <a:schemeClr val="bg1"/>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6127" y="4713145"/>
            <a:ext cx="892098" cy="1011932"/>
          </a:xfrm>
          <a:prstGeom prst="rect">
            <a:avLst/>
          </a:prstGeom>
        </p:spPr>
      </p:pic>
      <p:sp>
        <p:nvSpPr>
          <p:cNvPr id="7" name="Прямоугольник 6"/>
          <p:cNvSpPr/>
          <p:nvPr/>
        </p:nvSpPr>
        <p:spPr>
          <a:xfrm>
            <a:off x="569545" y="1230847"/>
            <a:ext cx="7417940" cy="4708981"/>
          </a:xfrm>
          <a:prstGeom prst="rect">
            <a:avLst/>
          </a:prstGeom>
        </p:spPr>
        <p:txBody>
          <a:bodyPr wrap="square">
            <a:spAutoFit/>
          </a:bodyPr>
          <a:lstStyle/>
          <a:p>
            <a:pPr indent="449263" algn="just"/>
            <a:r>
              <a:rPr lang="en-US" sz="1400" b="1" dirty="0" smtClean="0">
                <a:solidFill>
                  <a:srgbClr val="C00000"/>
                </a:solidFill>
                <a:latin typeface="Times New Roman" panose="02020603050405020304" pitchFamily="18" charset="0"/>
              </a:rPr>
              <a:t>Dry density tests – 0.3 kg/</a:t>
            </a:r>
            <a:r>
              <a:rPr lang="en-US" sz="1400" b="1" dirty="0" err="1" smtClean="0">
                <a:solidFill>
                  <a:srgbClr val="C00000"/>
                </a:solidFill>
                <a:latin typeface="Times New Roman" panose="02020603050405020304" pitchFamily="18" charset="0"/>
              </a:rPr>
              <a:t>dm</a:t>
            </a:r>
            <a:r>
              <a:rPr lang="en-US" sz="1400" b="1" baseline="30000" dirty="0" err="1" smtClean="0">
                <a:solidFill>
                  <a:srgbClr val="C00000"/>
                </a:solidFill>
                <a:latin typeface="Times New Roman" panose="02020603050405020304" pitchFamily="18" charset="0"/>
              </a:rPr>
              <a:t>3</a:t>
            </a:r>
            <a:r>
              <a:rPr lang="en-US" dirty="0" smtClean="0"/>
              <a:t> – </a:t>
            </a:r>
            <a:r>
              <a:rPr lang="en-US" sz="1400" dirty="0" smtClean="0">
                <a:solidFill>
                  <a:srgbClr val="000000"/>
                </a:solidFill>
                <a:latin typeface="Times New Roman" panose="02020603050405020304" pitchFamily="18" charset="0"/>
              </a:rPr>
              <a:t>in accordance with the requirements of </a:t>
            </a:r>
            <a:r>
              <a:rPr lang="en-US" sz="1400" b="1" dirty="0" smtClean="0">
                <a:solidFill>
                  <a:srgbClr val="C00000"/>
                </a:solidFill>
                <a:latin typeface="Times New Roman" panose="02020603050405020304" pitchFamily="18" charset="0"/>
              </a:rPr>
              <a:t>GOST 17177-94</a:t>
            </a:r>
            <a:r>
              <a:rPr lang="en-US" dirty="0" smtClean="0"/>
              <a:t> </a:t>
            </a:r>
            <a:r>
              <a:rPr lang="en-US" sz="1400" b="1" dirty="0" smtClean="0">
                <a:latin typeface="Times New Roman" panose="02020603050405020304" pitchFamily="18" charset="0"/>
              </a:rPr>
              <a:t>(Thermal insulating materials and products for building application. Test methods)</a:t>
            </a:r>
            <a:r>
              <a:rPr lang="en-US" dirty="0" smtClean="0"/>
              <a:t> </a:t>
            </a:r>
            <a:r>
              <a:rPr lang="en-US" sz="1400" dirty="0" smtClean="0">
                <a:solidFill>
                  <a:srgbClr val="000000"/>
                </a:solidFill>
                <a:latin typeface="Times New Roman" panose="02020603050405020304" pitchFamily="18" charset="0"/>
              </a:rPr>
              <a:t>were carried out on the basis of the Research Center of</a:t>
            </a:r>
            <a:r>
              <a:rPr lang="en-US" sz="1400" b="1" dirty="0" smtClean="0">
                <a:solidFill>
                  <a:srgbClr val="000000"/>
                </a:solidFill>
                <a:latin typeface="Times New Roman" panose="02020603050405020304" pitchFamily="18" charset="0"/>
              </a:rPr>
              <a:t>  </a:t>
            </a:r>
            <a:r>
              <a:rPr lang="en-US" sz="1400" b="1" dirty="0" err="1" smtClean="0">
                <a:solidFill>
                  <a:srgbClr val="000000"/>
                </a:solidFill>
                <a:latin typeface="Times New Roman" panose="02020603050405020304" pitchFamily="18" charset="0"/>
              </a:rPr>
              <a:t>Uralplastic</a:t>
            </a:r>
            <a:r>
              <a:rPr lang="en-US" sz="1400" b="1" dirty="0" smtClean="0">
                <a:solidFill>
                  <a:srgbClr val="000000"/>
                </a:solidFill>
                <a:latin typeface="Times New Roman" panose="02020603050405020304" pitchFamily="18" charset="0"/>
              </a:rPr>
              <a:t> CJSC</a:t>
            </a:r>
          </a:p>
          <a:p>
            <a:pPr indent="444500" algn="just"/>
            <a:r>
              <a:rPr lang="en-US" sz="1400" b="1" dirty="0" smtClean="0">
                <a:latin typeface="Times New Roman" panose="02020603050405020304" pitchFamily="18" charset="0"/>
              </a:rPr>
              <a:t>“</a:t>
            </a:r>
            <a:r>
              <a:rPr lang="en-US" sz="1400" dirty="0" smtClean="0">
                <a:latin typeface="Times New Roman" panose="02020603050405020304" pitchFamily="18" charset="0"/>
              </a:rPr>
              <a:t>In this standard, along with methods of identifying the main performance properties of thermal insulating materials and products, the test methods are included as recommended..., which are adopted by the International Organization for Standardization (ISO).</a:t>
            </a:r>
          </a:p>
          <a:p>
            <a:pPr indent="444500" algn="just"/>
            <a:r>
              <a:rPr lang="en-US" sz="1600" b="1" dirty="0" smtClean="0">
                <a:solidFill>
                  <a:srgbClr val="C00000"/>
                </a:solidFill>
                <a:latin typeface="Times New Roman" panose="02020603050405020304" pitchFamily="18" charset="0"/>
              </a:rPr>
              <a:t>The recommended methods can be used when supplying products for export</a:t>
            </a:r>
            <a:r>
              <a:rPr lang="en-US" sz="1600" dirty="0" smtClean="0">
                <a:solidFill>
                  <a:srgbClr val="C00000"/>
                </a:solidFill>
                <a:latin typeface="Times New Roman" panose="02020603050405020304" pitchFamily="18" charset="0"/>
              </a:rPr>
              <a:t>,</a:t>
            </a:r>
            <a:r>
              <a:rPr lang="en-US" dirty="0" smtClean="0"/>
              <a:t> </a:t>
            </a:r>
            <a:r>
              <a:rPr lang="en-US" sz="1400" dirty="0" smtClean="0">
                <a:latin typeface="Times New Roman" panose="02020603050405020304" pitchFamily="18" charset="0"/>
              </a:rPr>
              <a:t>as well as serve as a base for later transition of the mineral wool industry to international test methods.”</a:t>
            </a:r>
            <a:endParaRPr lang="en-US" sz="1400" dirty="0" smtClean="0">
              <a:latin typeface="Times New Roman" panose="02020603050405020304" pitchFamily="18" charset="0"/>
              <a:cs typeface="Times New Roman" panose="02020603050405020304" pitchFamily="18" charset="0"/>
            </a:endParaRPr>
          </a:p>
          <a:p>
            <a:pPr indent="444500"/>
            <a:r>
              <a:rPr lang="en-US" sz="1400" b="1" dirty="0" smtClean="0">
                <a:latin typeface="Times New Roman" panose="02020603050405020304" pitchFamily="18" charset="0"/>
                <a:hlinkClick r:id="rId5"/>
              </a:rPr>
              <a:t>http://www.gosthelp.ru/gost/gost27900.html</a:t>
            </a:r>
            <a:endParaRPr lang="en-US" sz="1400" b="1" dirty="0">
              <a:latin typeface="Times New Roman" panose="02020603050405020304" pitchFamily="18" charset="0"/>
              <a:cs typeface="Times New Roman" panose="02020603050405020304" pitchFamily="18" charset="0"/>
            </a:endParaRPr>
          </a:p>
          <a:p>
            <a:pPr indent="449263" algn="just"/>
            <a:endParaRPr lang="en-US" sz="1400" b="1" dirty="0" smtClean="0">
              <a:solidFill>
                <a:srgbClr val="000000"/>
              </a:solidFill>
              <a:latin typeface="Times New Roman" panose="02020603050405020304" pitchFamily="18" charset="0"/>
              <a:cs typeface="Times New Roman" panose="02020603050405020304" pitchFamily="18" charset="0"/>
            </a:endParaRPr>
          </a:p>
          <a:p>
            <a:pPr indent="449263" algn="just"/>
            <a:r>
              <a:rPr lang="en-US" sz="1400" b="1" dirty="0" smtClean="0">
                <a:solidFill>
                  <a:srgbClr val="C00000"/>
                </a:solidFill>
                <a:latin typeface="Times New Roman" panose="02020603050405020304" pitchFamily="18" charset="0"/>
              </a:rPr>
              <a:t>Tensile strength and elongation tests</a:t>
            </a:r>
            <a:r>
              <a:rPr lang="en-US" dirty="0" smtClean="0"/>
              <a:t> </a:t>
            </a:r>
            <a:r>
              <a:rPr lang="en-US" sz="1400" dirty="0" smtClean="0">
                <a:solidFill>
                  <a:srgbClr val="000000"/>
                </a:solidFill>
                <a:latin typeface="Times New Roman" panose="02020603050405020304" pitchFamily="18" charset="0"/>
              </a:rPr>
              <a:t>in accordance with the requirements of</a:t>
            </a:r>
            <a:r>
              <a:rPr lang="en-US" dirty="0" smtClean="0"/>
              <a:t> </a:t>
            </a:r>
            <a:r>
              <a:rPr lang="en-US" sz="1400" b="1" dirty="0" smtClean="0">
                <a:solidFill>
                  <a:srgbClr val="C00000"/>
                </a:solidFill>
                <a:latin typeface="Times New Roman" panose="02020603050405020304" pitchFamily="18" charset="0"/>
              </a:rPr>
              <a:t>GOST 14236-81</a:t>
            </a:r>
            <a:r>
              <a:rPr lang="en-US" dirty="0" smtClean="0"/>
              <a:t> </a:t>
            </a:r>
            <a:r>
              <a:rPr lang="en-US" sz="1400" b="1" dirty="0" smtClean="0">
                <a:latin typeface="Times New Roman" panose="02020603050405020304" pitchFamily="18" charset="0"/>
              </a:rPr>
              <a:t>(Polymer films. Tensile strength test method</a:t>
            </a:r>
            <a:r>
              <a:rPr lang="en-US" sz="1400" b="1" dirty="0" smtClean="0">
                <a:solidFill>
                  <a:srgbClr val="000000"/>
                </a:solidFill>
                <a:latin typeface="Times New Roman" panose="02020603050405020304" pitchFamily="18" charset="0"/>
              </a:rPr>
              <a:t>)</a:t>
            </a:r>
            <a:r>
              <a:rPr lang="en-US" dirty="0" smtClean="0"/>
              <a:t> </a:t>
            </a:r>
            <a:r>
              <a:rPr lang="en-US" sz="1400" dirty="0" smtClean="0">
                <a:solidFill>
                  <a:srgbClr val="000000"/>
                </a:solidFill>
                <a:latin typeface="Times New Roman" panose="02020603050405020304" pitchFamily="18" charset="0"/>
              </a:rPr>
              <a:t>were conducted on the basis of the </a:t>
            </a:r>
            <a:r>
              <a:rPr lang="en-US" sz="1400" dirty="0">
                <a:solidFill>
                  <a:srgbClr val="000000"/>
                </a:solidFill>
                <a:latin typeface="Times New Roman" panose="02020603050405020304" pitchFamily="18" charset="0"/>
              </a:rPr>
              <a:t>Research Center </a:t>
            </a:r>
            <a:r>
              <a:rPr lang="en-US" sz="1400" dirty="0" smtClean="0">
                <a:solidFill>
                  <a:srgbClr val="000000"/>
                </a:solidFill>
                <a:latin typeface="Times New Roman" panose="02020603050405020304" pitchFamily="18" charset="0"/>
              </a:rPr>
              <a:t>of  </a:t>
            </a:r>
            <a:r>
              <a:rPr lang="en-US" sz="1400" b="1" dirty="0" err="1" smtClean="0">
                <a:solidFill>
                  <a:srgbClr val="000000"/>
                </a:solidFill>
                <a:latin typeface="Times New Roman" panose="02020603050405020304" pitchFamily="18" charset="0"/>
              </a:rPr>
              <a:t>Uralplastic</a:t>
            </a:r>
            <a:r>
              <a:rPr lang="en-US" sz="1400" b="1" dirty="0" smtClean="0">
                <a:solidFill>
                  <a:srgbClr val="000000"/>
                </a:solidFill>
                <a:latin typeface="Times New Roman" panose="02020603050405020304" pitchFamily="18" charset="0"/>
              </a:rPr>
              <a:t> CJSC</a:t>
            </a:r>
          </a:p>
          <a:p>
            <a:pPr indent="449263" algn="just"/>
            <a:endParaRPr lang="en-US" sz="1400" b="1" dirty="0" smtClean="0">
              <a:solidFill>
                <a:srgbClr val="000000"/>
              </a:solidFill>
              <a:latin typeface="Times New Roman" panose="02020603050405020304" pitchFamily="18" charset="0"/>
            </a:endParaRPr>
          </a:p>
          <a:p>
            <a:pPr indent="449263"/>
            <a:r>
              <a:rPr lang="en-US" sz="1400" b="1" dirty="0" smtClean="0">
                <a:latin typeface="Times New Roman" panose="02020603050405020304" pitchFamily="18" charset="0"/>
                <a:hlinkClick r:id="rId6"/>
              </a:rPr>
              <a:t>http://www.uralplastic.ru</a:t>
            </a:r>
            <a:endParaRPr lang="en-US" sz="1400" b="1" dirty="0">
              <a:latin typeface="Times New Roman" panose="02020603050405020304" pitchFamily="18" charset="0"/>
              <a:cs typeface="Times New Roman" panose="02020603050405020304" pitchFamily="18" charset="0"/>
            </a:endParaRPr>
          </a:p>
          <a:p>
            <a:pPr indent="449263" algn="just"/>
            <a:endParaRPr lang="en-US" sz="1400" b="1" dirty="0" smtClean="0">
              <a:latin typeface="Times New Roman" panose="02020603050405020304" pitchFamily="18" charset="0"/>
              <a:cs typeface="Times New Roman" panose="02020603050405020304" pitchFamily="18" charset="0"/>
            </a:endParaRPr>
          </a:p>
          <a:p>
            <a:pPr indent="449263" algn="just"/>
            <a:r>
              <a:rPr lang="en-US" sz="1400" b="1" dirty="0" smtClean="0">
                <a:latin typeface="Times New Roman" panose="02020603050405020304" pitchFamily="18" charset="0"/>
              </a:rPr>
              <a:t>SC </a:t>
            </a:r>
            <a:r>
              <a:rPr lang="en-US" sz="1400" b="1" dirty="0" err="1" smtClean="0">
                <a:latin typeface="Times New Roman" panose="02020603050405020304" pitchFamily="18" charset="0"/>
              </a:rPr>
              <a:t>Uralplastic</a:t>
            </a:r>
            <a:r>
              <a:rPr lang="en-US" sz="1400" b="1" dirty="0" smtClean="0">
                <a:latin typeface="Times New Roman" panose="02020603050405020304" pitchFamily="18" charset="0"/>
              </a:rPr>
              <a:t> CJSC is a testing laboratory accredited in the Federal Accreditation Service (</a:t>
            </a:r>
            <a:r>
              <a:rPr lang="en-US" sz="1400" b="1" dirty="0" err="1" smtClean="0">
                <a:latin typeface="Times New Roman" panose="02020603050405020304" pitchFamily="18" charset="0"/>
              </a:rPr>
              <a:t>Rosakkreditacia</a:t>
            </a:r>
            <a:r>
              <a:rPr lang="en-US" sz="1400" b="1" dirty="0" smtClean="0">
                <a:latin typeface="Times New Roman" panose="02020603050405020304" pitchFamily="18" charset="0"/>
              </a:rPr>
              <a:t>), (reg. No. </a:t>
            </a:r>
            <a:r>
              <a:rPr lang="en-US" sz="1400" b="1" dirty="0" smtClean="0">
                <a:solidFill>
                  <a:srgbClr val="C00000"/>
                </a:solidFill>
                <a:latin typeface="Times New Roman" panose="02020603050405020304" pitchFamily="18" charset="0"/>
              </a:rPr>
              <a:t>ROSS RU. </a:t>
            </a:r>
            <a:r>
              <a:rPr lang="en-US" sz="1400" b="1" dirty="0" err="1" smtClean="0">
                <a:solidFill>
                  <a:srgbClr val="C00000"/>
                </a:solidFill>
                <a:latin typeface="Times New Roman" panose="02020603050405020304" pitchFamily="18" charset="0"/>
              </a:rPr>
              <a:t>0001.22HI16</a:t>
            </a:r>
            <a:r>
              <a:rPr lang="en-US" sz="1400" b="1" dirty="0" smtClean="0">
                <a:latin typeface="Times New Roman" panose="02020603050405020304" pitchFamily="18" charset="0"/>
              </a:rPr>
              <a:t>)</a:t>
            </a:r>
            <a:r>
              <a:rPr lang="en-US" sz="1400" dirty="0" smtClean="0">
                <a:solidFill>
                  <a:srgbClr val="000000"/>
                </a:solidFill>
                <a:latin typeface="Times New Roman" panose="02020603050405020304" pitchFamily="18" charset="0"/>
              </a:rPr>
              <a:t>. It has extensive experience in working with many large Russian organizations for testing physical properties of the products. </a:t>
            </a:r>
            <a:endParaRPr lang="en-US" dirty="0"/>
          </a:p>
        </p:txBody>
      </p:sp>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32240" y="41914"/>
            <a:ext cx="1833403" cy="652717"/>
          </a:xfrm>
          <a:prstGeom prst="rect">
            <a:avLst/>
          </a:prstGeom>
        </p:spPr>
      </p:pic>
      <p:sp>
        <p:nvSpPr>
          <p:cNvPr id="3" name="Прямоугольник 2"/>
          <p:cNvSpPr/>
          <p:nvPr/>
        </p:nvSpPr>
        <p:spPr>
          <a:xfrm>
            <a:off x="3664172" y="5913046"/>
            <a:ext cx="4331955" cy="369332"/>
          </a:xfrm>
          <a:prstGeom prst="rect">
            <a:avLst/>
          </a:prstGeom>
        </p:spPr>
        <p:txBody>
          <a:bodyPr wrap="none">
            <a:spAutoFit/>
          </a:bodyPr>
          <a:lstStyle/>
          <a:p>
            <a:pPr indent="442913" algn="r"/>
            <a:r>
              <a:rPr lang="en-US" dirty="0">
                <a:solidFill>
                  <a:schemeClr val="accent1"/>
                </a:solidFill>
                <a:latin typeface="Times New Roman" panose="02020603050405020304" pitchFamily="18" charset="0"/>
              </a:rPr>
              <a:t>For details see: </a:t>
            </a:r>
            <a:r>
              <a:rPr lang="en-US" dirty="0">
                <a:solidFill>
                  <a:schemeClr val="accent1"/>
                </a:solidFill>
                <a:latin typeface="Times New Roman" panose="02020603050405020304" pitchFamily="18" charset="0"/>
                <a:hlinkClick r:id="rId8" action="ppaction://hlinkfile"/>
              </a:rPr>
              <a:t>(appendix4. Uralplastic)</a:t>
            </a:r>
            <a:endPar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809119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p:cNvGrpSpPr/>
          <p:nvPr/>
        </p:nvGrpSpPr>
        <p:grpSpPr>
          <a:xfrm>
            <a:off x="3686655" y="1690430"/>
            <a:ext cx="5059480" cy="2885843"/>
            <a:chOff x="179512" y="3368005"/>
            <a:chExt cx="5059480" cy="2885843"/>
          </a:xfrm>
        </p:grpSpPr>
        <p:pic>
          <p:nvPicPr>
            <p:cNvPr id="2" name="Рисунок 1"/>
            <p:cNvPicPr>
              <a:picLocks noChangeAspect="1"/>
            </p:cNvPicPr>
            <p:nvPr/>
          </p:nvPicPr>
          <p:blipFill rotWithShape="1">
            <a:blip r:embed="rId2" cstate="print"/>
            <a:srcRect l="4943" t="3767" r="722" b="1"/>
            <a:stretch/>
          </p:blipFill>
          <p:spPr>
            <a:xfrm>
              <a:off x="179512" y="3368005"/>
              <a:ext cx="5059480" cy="2885843"/>
            </a:xfrm>
            <a:prstGeom prst="rect">
              <a:avLst/>
            </a:prstGeom>
          </p:spPr>
        </p:pic>
        <p:sp>
          <p:nvSpPr>
            <p:cNvPr id="12" name="AutoShape 2"/>
            <p:cNvSpPr>
              <a:spLocks noChangeArrowheads="1"/>
            </p:cNvSpPr>
            <p:nvPr/>
          </p:nvSpPr>
          <p:spPr bwMode="auto">
            <a:xfrm>
              <a:off x="3059832" y="4293096"/>
              <a:ext cx="669321" cy="280987"/>
            </a:xfrm>
            <a:prstGeom prst="wedgeRectCallout">
              <a:avLst>
                <a:gd name="adj1" fmla="val -86282"/>
                <a:gd name="adj2" fmla="val 134912"/>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fr-FR" sz="1100" b="0" i="0" u="none" strike="noStrike" cap="none" normalizeH="0" baseline="0" dirty="0" smtClean="0">
                  <a:ln>
                    <a:noFill/>
                  </a:ln>
                  <a:solidFill>
                    <a:schemeClr val="tx1"/>
                  </a:solidFill>
                  <a:effectLst/>
                  <a:latin typeface="Calibri" pitchFamily="34" charset="0"/>
                </a:rPr>
                <a:t>2 layers</a:t>
              </a:r>
              <a:endParaRPr kumimoji="0" lang="en-US"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AutoShape 3"/>
            <p:cNvSpPr>
              <a:spLocks noChangeArrowheads="1"/>
            </p:cNvSpPr>
            <p:nvPr/>
          </p:nvSpPr>
          <p:spPr bwMode="auto">
            <a:xfrm>
              <a:off x="1618763" y="4809641"/>
              <a:ext cx="669321" cy="308531"/>
            </a:xfrm>
            <a:prstGeom prst="wedgeRectCallout">
              <a:avLst>
                <a:gd name="adj1" fmla="val 97222"/>
                <a:gd name="adj2" fmla="val 98611"/>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fr-FR" sz="1100" b="0" i="0" u="none" strike="noStrike" cap="none" normalizeH="0" baseline="0" dirty="0" smtClean="0">
                  <a:ln>
                    <a:noFill/>
                  </a:ln>
                  <a:solidFill>
                    <a:schemeClr val="tx1"/>
                  </a:solidFill>
                  <a:effectLst/>
                  <a:latin typeface="Calibri" pitchFamily="34" charset="0"/>
                </a:rPr>
                <a:t>3 layers</a:t>
              </a:r>
              <a:endParaRPr kumimoji="0" lang="en-US"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AutoShape 2"/>
            <p:cNvSpPr>
              <a:spLocks noChangeArrowheads="1"/>
            </p:cNvSpPr>
            <p:nvPr/>
          </p:nvSpPr>
          <p:spPr bwMode="auto">
            <a:xfrm>
              <a:off x="4392033" y="4192711"/>
              <a:ext cx="597646" cy="280987"/>
            </a:xfrm>
            <a:prstGeom prst="wedgeRectCallout">
              <a:avLst>
                <a:gd name="adj1" fmla="val 55766"/>
                <a:gd name="adj2" fmla="val 279903"/>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ru-RU" altLang="fr-FR" sz="1100" dirty="0">
                  <a:latin typeface="Calibri" pitchFamily="34" charset="0"/>
                </a:rPr>
                <a:t>1</a:t>
              </a:r>
              <a:r>
                <a:rPr kumimoji="0" lang="en-US" altLang="fr-FR" sz="1100" b="0" i="0" u="none" strike="noStrike" cap="none" normalizeH="0" baseline="0" dirty="0" smtClean="0">
                  <a:ln>
                    <a:noFill/>
                  </a:ln>
                  <a:solidFill>
                    <a:schemeClr val="tx1"/>
                  </a:solidFill>
                  <a:effectLst/>
                  <a:latin typeface="Calibri" pitchFamily="34" charset="0"/>
                </a:rPr>
                <a:t> layer</a:t>
              </a:r>
              <a:endParaRPr kumimoji="0" lang="en-US" altLang="fr-FR"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11" name="Picture 4" descr="т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908051"/>
            <a:ext cx="1763688" cy="108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3" descr="т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00800"/>
            <a:ext cx="91440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3"/>
          <p:cNvSpPr>
            <a:spLocks noChangeArrowheads="1"/>
          </p:cNvSpPr>
          <p:nvPr/>
        </p:nvSpPr>
        <p:spPr bwMode="auto">
          <a:xfrm>
            <a:off x="0" y="1"/>
            <a:ext cx="9144000" cy="908050"/>
          </a:xfrm>
          <a:prstGeom prst="rect">
            <a:avLst/>
          </a:prstGeom>
          <a:solidFill>
            <a:srgbClr val="EA760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altLang="ru-RU" sz="2800" b="1" dirty="0" smtClean="0">
                <a:solidFill>
                  <a:schemeClr val="bg1"/>
                </a:solidFill>
                <a:latin typeface="Times New Roman" panose="02020603050405020304" pitchFamily="18" charset="0"/>
              </a:rPr>
              <a:t>Light reflection of sunlight</a:t>
            </a:r>
            <a:endParaRPr lang="en-US" altLang="ru-RU" sz="2800" b="1" dirty="0">
              <a:solidFill>
                <a:schemeClr val="bg1"/>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6127" y="4713145"/>
            <a:ext cx="892098" cy="1011932"/>
          </a:xfrm>
          <a:prstGeom prst="rect">
            <a:avLst/>
          </a:prstGeom>
        </p:spPr>
      </p:pic>
      <p:pic>
        <p:nvPicPr>
          <p:cNvPr id="4" name="Рисунок 3"/>
          <p:cNvPicPr>
            <a:picLocks noChangeAspect="1"/>
          </p:cNvPicPr>
          <p:nvPr/>
        </p:nvPicPr>
        <p:blipFill rotWithShape="1">
          <a:blip r:embed="rId6" cstate="print"/>
          <a:srcRect l="10582" r="27435"/>
          <a:stretch/>
        </p:blipFill>
        <p:spPr>
          <a:xfrm>
            <a:off x="886562" y="3949689"/>
            <a:ext cx="2317286" cy="2108578"/>
          </a:xfrm>
          <a:prstGeom prst="rect">
            <a:avLst/>
          </a:prstGeom>
        </p:spPr>
      </p:pic>
      <p:sp>
        <p:nvSpPr>
          <p:cNvPr id="5" name="Прямоугольник 4"/>
          <p:cNvSpPr/>
          <p:nvPr/>
        </p:nvSpPr>
        <p:spPr>
          <a:xfrm>
            <a:off x="806669" y="980728"/>
            <a:ext cx="6933684" cy="1015663"/>
          </a:xfrm>
          <a:prstGeom prst="rect">
            <a:avLst/>
          </a:prstGeom>
        </p:spPr>
        <p:txBody>
          <a:bodyPr wrap="square">
            <a:spAutoFit/>
          </a:bodyPr>
          <a:lstStyle/>
          <a:p>
            <a:pPr indent="541338" algn="just"/>
            <a:r>
              <a:rPr lang="ru-RU" sz="1400" b="1" dirty="0" smtClean="0">
                <a:solidFill>
                  <a:srgbClr val="C00000"/>
                </a:solidFill>
                <a:latin typeface="Times New Roman" panose="02020603050405020304" pitchFamily="18" charset="0"/>
              </a:rPr>
              <a:t>Light reflectance value – 0.8 for 3 layers of 0.5 mm,</a:t>
            </a:r>
            <a:r>
              <a:rPr dirty="0" smtClean="0"/>
              <a:t> </a:t>
            </a:r>
            <a:r>
              <a:rPr lang="ru-RU" sz="1400" dirty="0" smtClean="0">
                <a:latin typeface="Times New Roman" panose="02020603050405020304" pitchFamily="18" charset="0"/>
              </a:rPr>
              <a:t>obtained by the results of our own tests. The rusty gate of black metal was processed </a:t>
            </a:r>
            <a:r>
              <a:rPr lang="ru-RU" sz="1400" dirty="0" err="1" smtClean="0">
                <a:latin typeface="Times New Roman" panose="02020603050405020304" pitchFamily="18" charset="0"/>
              </a:rPr>
              <a:t>with</a:t>
            </a:r>
            <a:r>
              <a:rPr lang="ru-RU" sz="1400" dirty="0" smtClean="0">
                <a:latin typeface="Times New Roman" panose="02020603050405020304" pitchFamily="18" charset="0"/>
              </a:rPr>
              <a:t> </a:t>
            </a:r>
            <a:r>
              <a:rPr lang="ru-RU" sz="1400" dirty="0" err="1" smtClean="0">
                <a:latin typeface="Times New Roman" panose="02020603050405020304" pitchFamily="18" charset="0"/>
              </a:rPr>
              <a:t>Isollat</a:t>
            </a:r>
            <a:r>
              <a:rPr lang="ru-RU" sz="1400" dirty="0" smtClean="0">
                <a:latin typeface="Times New Roman" panose="02020603050405020304" pitchFamily="18" charset="0"/>
              </a:rPr>
              <a:t>-</a:t>
            </a:r>
            <a:r>
              <a:rPr lang="en-US" sz="1400" b="1" dirty="0" smtClean="0">
                <a:solidFill>
                  <a:srgbClr val="C00000"/>
                </a:solidFill>
                <a:latin typeface="Times New Roman" panose="02020603050405020304" pitchFamily="18" charset="0"/>
              </a:rPr>
              <a:t>02</a:t>
            </a:r>
            <a:r>
              <a:rPr lang="ru-RU" sz="1400" dirty="0" smtClean="0">
                <a:latin typeface="Times New Roman" panose="02020603050405020304" pitchFamily="18" charset="0"/>
              </a:rPr>
              <a:t>. (with no additional surface treatment) After 15 months, measurements and thermal imaging photography were made at </a:t>
            </a:r>
            <a:r>
              <a:rPr lang="en-US" sz="1400" b="1" dirty="0" smtClean="0">
                <a:solidFill>
                  <a:srgbClr val="C00000"/>
                </a:solidFill>
                <a:latin typeface="Times New Roman" panose="02020603050405020304" pitchFamily="18" charset="0"/>
              </a:rPr>
              <a:t>t = </a:t>
            </a:r>
            <a:r>
              <a:rPr lang="en-US" sz="1400" b="1" dirty="0" err="1" smtClean="0">
                <a:solidFill>
                  <a:srgbClr val="C00000"/>
                </a:solidFill>
                <a:latin typeface="Times New Roman" panose="02020603050405020304" pitchFamily="18" charset="0"/>
              </a:rPr>
              <a:t>16°C</a:t>
            </a:r>
            <a:r>
              <a:rPr lang="en-US" sz="1400" b="1" dirty="0" smtClean="0">
                <a:solidFill>
                  <a:srgbClr val="C00000"/>
                </a:solidFill>
                <a:latin typeface="Times New Roman" panose="02020603050405020304" pitchFamily="18" charset="0"/>
              </a:rPr>
              <a:t>.</a:t>
            </a:r>
            <a:endParaRPr lang="en-US" sz="1400" b="1" dirty="0">
              <a:solidFill>
                <a:srgbClr val="C00000"/>
              </a:solidFill>
            </a:endParaRPr>
          </a:p>
        </p:txBody>
      </p:sp>
      <p:sp>
        <p:nvSpPr>
          <p:cNvPr id="6" name="Прямоугольник 5"/>
          <p:cNvSpPr/>
          <p:nvPr/>
        </p:nvSpPr>
        <p:spPr>
          <a:xfrm>
            <a:off x="5795227" y="5956131"/>
            <a:ext cx="3354288" cy="369332"/>
          </a:xfrm>
          <a:prstGeom prst="rect">
            <a:avLst/>
          </a:prstGeom>
        </p:spPr>
        <p:txBody>
          <a:bodyPr wrap="square">
            <a:spAutoFit/>
          </a:bodyPr>
          <a:lstStyle/>
          <a:p>
            <a:pPr indent="449263" algn="r"/>
            <a:r>
              <a:rPr lang="en-US" sz="1400" dirty="0">
                <a:solidFill>
                  <a:schemeClr val="accent1"/>
                </a:solidFill>
                <a:latin typeface="Times New Roman" panose="02020603050405020304" pitchFamily="18" charset="0"/>
              </a:rPr>
              <a:t>For details see:</a:t>
            </a:r>
            <a:r>
              <a:rPr dirty="0" smtClean="0"/>
              <a:t> </a:t>
            </a:r>
            <a:r>
              <a:rPr lang="en-US" sz="1400" dirty="0" smtClean="0">
                <a:solidFill>
                  <a:srgbClr val="000000"/>
                </a:solidFill>
                <a:latin typeface="Times New Roman" panose="02020603050405020304" pitchFamily="18" charset="0"/>
                <a:hlinkClick r:id="rId7" action="ppaction://hlinkfile"/>
              </a:rPr>
              <a:t>(appendix5.Samara)</a:t>
            </a:r>
            <a:endPar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5" name="Groupe 14"/>
          <p:cNvGrpSpPr/>
          <p:nvPr/>
        </p:nvGrpSpPr>
        <p:grpSpPr>
          <a:xfrm>
            <a:off x="510869" y="1934835"/>
            <a:ext cx="3175786" cy="1956561"/>
            <a:chOff x="516851" y="1144184"/>
            <a:chExt cx="3133978" cy="2150345"/>
          </a:xfrm>
        </p:grpSpPr>
        <p:pic>
          <p:nvPicPr>
            <p:cNvPr id="3" name="Рисунок 2"/>
            <p:cNvPicPr>
              <a:picLocks noChangeAspect="1"/>
            </p:cNvPicPr>
            <p:nvPr/>
          </p:nvPicPr>
          <p:blipFill>
            <a:blip r:embed="rId8" cstate="print"/>
            <a:stretch>
              <a:fillRect/>
            </a:stretch>
          </p:blipFill>
          <p:spPr>
            <a:xfrm>
              <a:off x="812650" y="1144184"/>
              <a:ext cx="2838179" cy="2150345"/>
            </a:xfrm>
            <a:prstGeom prst="rect">
              <a:avLst/>
            </a:prstGeom>
          </p:spPr>
        </p:pic>
        <p:sp>
          <p:nvSpPr>
            <p:cNvPr id="17" name="AutoShape 3"/>
            <p:cNvSpPr>
              <a:spLocks noChangeArrowheads="1"/>
            </p:cNvSpPr>
            <p:nvPr/>
          </p:nvSpPr>
          <p:spPr bwMode="auto">
            <a:xfrm>
              <a:off x="539552" y="2725532"/>
              <a:ext cx="864096" cy="271420"/>
            </a:xfrm>
            <a:prstGeom prst="wedgeRectCallout">
              <a:avLst>
                <a:gd name="adj1" fmla="val 126306"/>
                <a:gd name="adj2" fmla="val -350154"/>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fr-FR" sz="1100" b="0" i="0" u="none" strike="noStrike" cap="none" normalizeH="0" baseline="0" dirty="0" smtClean="0">
                  <a:ln>
                    <a:noFill/>
                  </a:ln>
                  <a:solidFill>
                    <a:schemeClr val="tx1"/>
                  </a:solidFill>
                  <a:effectLst/>
                  <a:latin typeface="Calibri" pitchFamily="34" charset="0"/>
                </a:rPr>
                <a:t>3 layers</a:t>
              </a:r>
              <a:endParaRPr kumimoji="0" lang="en-US"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AutoShape 2"/>
            <p:cNvSpPr>
              <a:spLocks noChangeArrowheads="1"/>
            </p:cNvSpPr>
            <p:nvPr/>
          </p:nvSpPr>
          <p:spPr bwMode="auto">
            <a:xfrm>
              <a:off x="516851" y="2078862"/>
              <a:ext cx="860425" cy="280987"/>
            </a:xfrm>
            <a:prstGeom prst="wedgeRectCallout">
              <a:avLst>
                <a:gd name="adj1" fmla="val 129421"/>
                <a:gd name="adj2" fmla="val -225954"/>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fr-FR" sz="1100" b="0" i="0" u="none" strike="noStrike" cap="none" normalizeH="0" baseline="0" dirty="0" smtClean="0">
                  <a:ln>
                    <a:noFill/>
                  </a:ln>
                  <a:solidFill>
                    <a:schemeClr val="tx1"/>
                  </a:solidFill>
                  <a:effectLst/>
                  <a:latin typeface="Calibri" pitchFamily="34" charset="0"/>
                </a:rPr>
                <a:t>2 layers</a:t>
              </a:r>
              <a:endParaRPr kumimoji="0" lang="en-US"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AutoShape 2"/>
            <p:cNvSpPr>
              <a:spLocks noChangeArrowheads="1"/>
            </p:cNvSpPr>
            <p:nvPr/>
          </p:nvSpPr>
          <p:spPr bwMode="auto">
            <a:xfrm>
              <a:off x="2231739" y="2816224"/>
              <a:ext cx="860425" cy="280987"/>
            </a:xfrm>
            <a:prstGeom prst="wedgeRectCallout">
              <a:avLst>
                <a:gd name="adj1" fmla="val -8419"/>
                <a:gd name="adj2" fmla="val -367723"/>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ru-RU" altLang="fr-FR" sz="1100" dirty="0">
                  <a:latin typeface="Calibri" pitchFamily="34" charset="0"/>
                </a:rPr>
                <a:t>1</a:t>
              </a:r>
              <a:r>
                <a:rPr kumimoji="0" lang="en-US" altLang="fr-FR" sz="1100" b="0" i="0" u="none" strike="noStrike" cap="none" normalizeH="0" baseline="0" dirty="0" smtClean="0">
                  <a:ln>
                    <a:noFill/>
                  </a:ln>
                  <a:solidFill>
                    <a:schemeClr val="tx1"/>
                  </a:solidFill>
                  <a:effectLst/>
                  <a:latin typeface="Calibri" pitchFamily="34" charset="0"/>
                </a:rPr>
                <a:t> layer</a:t>
              </a:r>
              <a:endParaRPr kumimoji="0" lang="en-US" altLang="fr-FR"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1028"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47864" y="4598820"/>
            <a:ext cx="3035470" cy="1665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ZoneTexte 19"/>
          <p:cNvSpPr txBox="1"/>
          <p:nvPr/>
        </p:nvSpPr>
        <p:spPr>
          <a:xfrm>
            <a:off x="6566975" y="4713145"/>
            <a:ext cx="1317393" cy="1015663"/>
          </a:xfrm>
          <a:prstGeom prst="rect">
            <a:avLst/>
          </a:prstGeom>
          <a:noFill/>
        </p:spPr>
        <p:txBody>
          <a:bodyPr wrap="square" rtlCol="0">
            <a:spAutoFit/>
          </a:bodyPr>
          <a:lstStyle/>
          <a:p>
            <a:pPr algn="just"/>
            <a:r>
              <a:rPr lang="en-US" sz="1200" b="1" dirty="0" smtClean="0"/>
              <a:t>Temperature distributions  on the front and back sides of the gate</a:t>
            </a:r>
            <a:endParaRPr lang="en-US" sz="1200" b="1" dirty="0"/>
          </a:p>
        </p:txBody>
      </p:sp>
    </p:spTree>
    <p:extLst>
      <p:ext uri="{BB962C8B-B14F-4D97-AF65-F5344CB8AC3E}">
        <p14:creationId xmlns:p14="http://schemas.microsoft.com/office/powerpoint/2010/main" val="42464635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62156" y="5085184"/>
            <a:ext cx="892098" cy="1011932"/>
          </a:xfrm>
          <a:prstGeom prst="rect">
            <a:avLst/>
          </a:prstGeom>
        </p:spPr>
      </p:pic>
      <p:pic>
        <p:nvPicPr>
          <p:cNvPr id="11" name="Picture 4" descr="т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908051"/>
            <a:ext cx="1763688" cy="108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539552" y="1211735"/>
            <a:ext cx="7600591" cy="5016758"/>
          </a:xfrm>
          <a:prstGeom prst="rect">
            <a:avLst/>
          </a:prstGeom>
        </p:spPr>
        <p:txBody>
          <a:bodyPr wrap="square">
            <a:spAutoFit/>
          </a:bodyPr>
          <a:lstStyle/>
          <a:p>
            <a:pPr indent="449263" algn="just">
              <a:lnSpc>
                <a:spcPct val="150000"/>
              </a:lnSpc>
            </a:pPr>
            <a:endParaRPr lang="en-US" sz="1400" b="1" dirty="0" smtClean="0">
              <a:solidFill>
                <a:srgbClr val="000000"/>
              </a:solidFill>
              <a:latin typeface="Times New Roman" panose="02020603050405020304" pitchFamily="18" charset="0"/>
              <a:cs typeface="Times New Roman" panose="02020603050405020304" pitchFamily="18" charset="0"/>
            </a:endParaRPr>
          </a:p>
          <a:p>
            <a:pPr indent="449263" algn="just">
              <a:lnSpc>
                <a:spcPct val="150000"/>
              </a:lnSpc>
            </a:pPr>
            <a:r>
              <a:rPr lang="ru-RU" sz="1600" b="1" dirty="0" smtClean="0">
                <a:solidFill>
                  <a:srgbClr val="C00000"/>
                </a:solidFill>
                <a:latin typeface="Times New Roman" panose="02020603050405020304" pitchFamily="18" charset="0"/>
              </a:rPr>
              <a:t>Tests on shrinkage after drying – 5 % –</a:t>
            </a:r>
            <a:r>
              <a:rPr dirty="0" smtClean="0"/>
              <a:t> </a:t>
            </a:r>
            <a:r>
              <a:rPr lang="ru-RU" sz="1600" dirty="0" smtClean="0">
                <a:latin typeface="Times New Roman" panose="02020603050405020304" pitchFamily="18" charset="0"/>
              </a:rPr>
              <a:t>were conducted by specialists of the  testing laboratory of </a:t>
            </a:r>
            <a:r>
              <a:rPr lang="ru-RU" sz="1600" dirty="0" err="1" smtClean="0">
                <a:latin typeface="Times New Roman" panose="02020603050405020304" pitchFamily="18" charset="0"/>
              </a:rPr>
              <a:t>Special</a:t>
            </a:r>
            <a:r>
              <a:rPr lang="ru-RU" sz="1600" dirty="0" smtClean="0">
                <a:latin typeface="Times New Roman" panose="02020603050405020304" pitchFamily="18" charset="0"/>
              </a:rPr>
              <a:t> </a:t>
            </a:r>
            <a:r>
              <a:rPr lang="ru-RU" sz="1600" dirty="0" err="1" smtClean="0">
                <a:latin typeface="Times New Roman" panose="02020603050405020304" pitchFamily="18" charset="0"/>
              </a:rPr>
              <a:t>Technolog</a:t>
            </a:r>
            <a:r>
              <a:rPr lang="en-US" sz="1600" dirty="0" err="1" smtClean="0">
                <a:latin typeface="Times New Roman" panose="02020603050405020304" pitchFamily="18" charset="0"/>
              </a:rPr>
              <a:t>ies</a:t>
            </a:r>
            <a:r>
              <a:rPr lang="ru-RU" sz="1600" dirty="0" smtClean="0">
                <a:latin typeface="Times New Roman" panose="02020603050405020304" pitchFamily="18" charset="0"/>
              </a:rPr>
              <a:t> LLC on the methodology of comparative measurements of the coating in liquid state, using the </a:t>
            </a:r>
            <a:r>
              <a:rPr lang="ru-RU" sz="1600" b="1" dirty="0" smtClean="0">
                <a:latin typeface="Times New Roman" panose="02020603050405020304" pitchFamily="18" charset="0"/>
              </a:rPr>
              <a:t>thickness gauge</a:t>
            </a:r>
            <a:r>
              <a:rPr dirty="0" smtClean="0"/>
              <a:t> </a:t>
            </a:r>
            <a:r>
              <a:rPr lang="ru-RU" sz="1600" b="1" dirty="0">
                <a:latin typeface="Times New Roman" panose="02020603050405020304" pitchFamily="18" charset="0"/>
              </a:rPr>
              <a:t>for the wet layer</a:t>
            </a:r>
            <a:r>
              <a:rPr dirty="0" smtClean="0"/>
              <a:t> </a:t>
            </a:r>
            <a:r>
              <a:rPr lang="en-US" sz="1600" dirty="0" smtClean="0">
                <a:latin typeface="Times New Roman" panose="02020603050405020304" pitchFamily="18" charset="0"/>
              </a:rPr>
              <a:t>(corresponding to </a:t>
            </a:r>
            <a:r>
              <a:rPr lang="en-US" sz="1600" b="1" dirty="0" smtClean="0">
                <a:solidFill>
                  <a:srgbClr val="C00000"/>
                </a:solidFill>
                <a:latin typeface="Times New Roman" panose="02020603050405020304" pitchFamily="18" charset="0"/>
              </a:rPr>
              <a:t>ASTM D 4414 and GOST R 51694-2000</a:t>
            </a:r>
            <a:r>
              <a:rPr lang="en-US" sz="1600" dirty="0" smtClean="0">
                <a:latin typeface="Times New Roman" panose="02020603050405020304" pitchFamily="18" charset="0"/>
              </a:rPr>
              <a:t>), and in dry state with the help of </a:t>
            </a:r>
            <a:r>
              <a:rPr lang="ru-RU" sz="1600" b="1" dirty="0" smtClean="0">
                <a:latin typeface="Times New Roman" panose="02020603050405020304" pitchFamily="18" charset="0"/>
              </a:rPr>
              <a:t>magnetic thickness gage</a:t>
            </a:r>
            <a:r>
              <a:rPr dirty="0" smtClean="0"/>
              <a:t> </a:t>
            </a:r>
            <a:r>
              <a:rPr lang="ru-RU" sz="1600" b="1" dirty="0">
                <a:latin typeface="Times New Roman" panose="02020603050405020304" pitchFamily="18" charset="0"/>
              </a:rPr>
              <a:t>for coatings MT-101</a:t>
            </a:r>
            <a:r>
              <a:rPr dirty="0" smtClean="0"/>
              <a:t> </a:t>
            </a:r>
            <a:r>
              <a:rPr lang="ru-RU" sz="1600" dirty="0" smtClean="0">
                <a:latin typeface="Times New Roman" panose="02020603050405020304" pitchFamily="18" charset="0"/>
              </a:rPr>
              <a:t>(corresponding to </a:t>
            </a:r>
            <a:r>
              <a:rPr lang="ru-RU" sz="1600" b="1" dirty="0" smtClean="0">
                <a:solidFill>
                  <a:srgbClr val="C00000"/>
                </a:solidFill>
                <a:latin typeface="Times New Roman" panose="02020603050405020304" pitchFamily="18" charset="0"/>
              </a:rPr>
              <a:t>GOST R 51649, GOST 18353, and ISO 2808</a:t>
            </a:r>
            <a:r>
              <a:rPr lang="ru-RU" sz="1600" dirty="0" smtClean="0">
                <a:latin typeface="Times New Roman" panose="02020603050405020304" pitchFamily="18" charset="0"/>
              </a:rPr>
              <a:t>)</a:t>
            </a:r>
          </a:p>
          <a:p>
            <a:pPr indent="449263" algn="just">
              <a:lnSpc>
                <a:spcPct val="150000"/>
              </a:lnSpc>
            </a:pPr>
            <a:r>
              <a:rPr lang="ru-RU" sz="1600" b="1" dirty="0" smtClean="0">
                <a:solidFill>
                  <a:srgbClr val="C00000"/>
                </a:solidFill>
                <a:latin typeface="Times New Roman" panose="02020603050405020304" pitchFamily="18" charset="0"/>
              </a:rPr>
              <a:t>Dry film weight – 0.15 kg/m²</a:t>
            </a:r>
            <a:r>
              <a:rPr dirty="0" smtClean="0"/>
              <a:t> </a:t>
            </a:r>
            <a:r>
              <a:rPr lang="en-US" sz="1600" dirty="0" smtClean="0">
                <a:latin typeface="Times New Roman" panose="02020603050405020304" pitchFamily="18" charset="0"/>
              </a:rPr>
              <a:t>at 0.5 mm was obtained by calculations from known density in dry state. The density of the coating in dry state is equal to </a:t>
            </a:r>
            <a:r>
              <a:rPr lang="en-US" sz="1600" b="1" dirty="0" smtClean="0">
                <a:solidFill>
                  <a:srgbClr val="C00000"/>
                </a:solidFill>
                <a:latin typeface="Times New Roman" panose="02020603050405020304" pitchFamily="18" charset="0"/>
              </a:rPr>
              <a:t>0.3 kg/dm</a:t>
            </a:r>
            <a:r>
              <a:rPr lang="en-US" sz="1600" b="1" baseline="30000" dirty="0" smtClean="0">
                <a:solidFill>
                  <a:srgbClr val="C00000"/>
                </a:solidFill>
                <a:latin typeface="Times New Roman" panose="02020603050405020304" pitchFamily="18" charset="0"/>
              </a:rPr>
              <a:t>3</a:t>
            </a:r>
            <a:r>
              <a:rPr lang="en-US" sz="1600" dirty="0" smtClean="0">
                <a:latin typeface="Times New Roman" panose="02020603050405020304" pitchFamily="18" charset="0"/>
              </a:rPr>
              <a:t>, therefore the weight of the film with the thickness of </a:t>
            </a:r>
            <a:r>
              <a:rPr lang="ru-RU" sz="1600" b="1" dirty="0" smtClean="0">
                <a:latin typeface="Times New Roman" panose="02020603050405020304" pitchFamily="18" charset="0"/>
              </a:rPr>
              <a:t>0.5 mm</a:t>
            </a:r>
            <a:r>
              <a:rPr lang="en-US" sz="1600" dirty="0" smtClean="0">
                <a:latin typeface="Times New Roman" panose="02020603050405020304" pitchFamily="18" charset="0"/>
              </a:rPr>
              <a:t> per </a:t>
            </a:r>
            <a:r>
              <a:rPr lang="ru-RU" sz="1600" b="1" dirty="0" smtClean="0">
                <a:latin typeface="Times New Roman" panose="02020603050405020304" pitchFamily="18" charset="0"/>
              </a:rPr>
              <a:t>1 m2 </a:t>
            </a:r>
            <a:r>
              <a:rPr lang="en-US" sz="1600" dirty="0" smtClean="0">
                <a:latin typeface="Times New Roman" panose="02020603050405020304" pitchFamily="18" charset="0"/>
              </a:rPr>
              <a:t>is equal to: </a:t>
            </a:r>
            <a:r>
              <a:rPr lang="ru-RU" sz="1600" b="1" dirty="0" smtClean="0">
                <a:latin typeface="Times New Roman" panose="02020603050405020304" pitchFamily="18" charset="0"/>
              </a:rPr>
              <a:t>0.3*1</a:t>
            </a:r>
            <a:r>
              <a:rPr lang="en-US" sz="1600" b="1" dirty="0" smtClean="0">
                <a:latin typeface="Times New Roman" panose="02020603050405020304" pitchFamily="18" charset="0"/>
              </a:rPr>
              <a:t>,</a:t>
            </a:r>
            <a:r>
              <a:rPr lang="ru-RU" sz="1600" b="1" dirty="0" smtClean="0">
                <a:latin typeface="Times New Roman" panose="02020603050405020304" pitchFamily="18" charset="0"/>
              </a:rPr>
              <a:t>000 / 1</a:t>
            </a:r>
            <a:r>
              <a:rPr lang="en-US" sz="1600" b="1" dirty="0" smtClean="0">
                <a:latin typeface="Times New Roman" panose="02020603050405020304" pitchFamily="18" charset="0"/>
              </a:rPr>
              <a:t>,</a:t>
            </a:r>
            <a:r>
              <a:rPr lang="ru-RU" sz="1600" b="1" dirty="0" smtClean="0">
                <a:latin typeface="Times New Roman" panose="02020603050405020304" pitchFamily="18" charset="0"/>
              </a:rPr>
              <a:t>000*2 = </a:t>
            </a:r>
            <a:r>
              <a:rPr lang="en-US" sz="1600" b="1" dirty="0" smtClean="0">
                <a:solidFill>
                  <a:srgbClr val="C00000"/>
                </a:solidFill>
                <a:latin typeface="Times New Roman" panose="02020603050405020304" pitchFamily="18" charset="0"/>
              </a:rPr>
              <a:t>0.15 kg/m²</a:t>
            </a:r>
            <a:endParaRPr lang="en-US" sz="1600" b="1" dirty="0" smtClean="0">
              <a:solidFill>
                <a:srgbClr val="C00000"/>
              </a:solidFill>
              <a:latin typeface="Times New Roman" panose="02020603050405020304" pitchFamily="18" charset="0"/>
              <a:cs typeface="Times New Roman" panose="02020603050405020304" pitchFamily="18" charset="0"/>
            </a:endParaRPr>
          </a:p>
          <a:p>
            <a:pPr indent="449263">
              <a:lnSpc>
                <a:spcPct val="150000"/>
              </a:lnSpc>
            </a:pPr>
            <a:endParaRPr lang="en-US" sz="1400" dirty="0">
              <a:latin typeface="Times New Roman" panose="02020603050405020304" pitchFamily="18" charset="0"/>
              <a:cs typeface="Times New Roman" panose="02020603050405020304" pitchFamily="18" charset="0"/>
            </a:endParaRPr>
          </a:p>
          <a:p>
            <a:pPr indent="442913" algn="just"/>
            <a:endParaRPr lang="en-US" sz="1400" dirty="0" smtClean="0">
              <a:solidFill>
                <a:srgbClr val="000000"/>
              </a:solidFill>
              <a:latin typeface="Times New Roman" panose="02020603050405020304" pitchFamily="18" charset="0"/>
              <a:cs typeface="Times New Roman" panose="02020603050405020304" pitchFamily="18" charset="0"/>
            </a:endParaRPr>
          </a:p>
        </p:txBody>
      </p:sp>
      <p:pic>
        <p:nvPicPr>
          <p:cNvPr id="3074" name="Picture 3" descr="т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00800"/>
            <a:ext cx="91440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3"/>
          <p:cNvSpPr>
            <a:spLocks noChangeArrowheads="1"/>
          </p:cNvSpPr>
          <p:nvPr/>
        </p:nvSpPr>
        <p:spPr bwMode="auto">
          <a:xfrm>
            <a:off x="0" y="1"/>
            <a:ext cx="9144000" cy="908050"/>
          </a:xfrm>
          <a:prstGeom prst="rect">
            <a:avLst/>
          </a:prstGeom>
          <a:solidFill>
            <a:srgbClr val="EA760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altLang="ru-RU" sz="2800" b="1" dirty="0" smtClean="0">
                <a:solidFill>
                  <a:schemeClr val="bg1"/>
                </a:solidFill>
                <a:latin typeface="Times New Roman" panose="02020603050405020304" pitchFamily="18" charset="0"/>
              </a:rPr>
              <a:t>Shrinkage after drying</a:t>
            </a:r>
          </a:p>
          <a:p>
            <a:pPr algn="ctr" eaLnBrk="1" hangingPunct="1"/>
            <a:r>
              <a:rPr lang="ru-RU" altLang="ru-RU" sz="2800" b="1" dirty="0" smtClean="0">
                <a:solidFill>
                  <a:schemeClr val="bg1"/>
                </a:solidFill>
                <a:latin typeface="Times New Roman" panose="02020603050405020304" pitchFamily="18" charset="0"/>
              </a:rPr>
              <a:t>Weight of the dry film</a:t>
            </a:r>
            <a:endParaRPr lang="en-US" altLang="ru-RU"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082454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т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908051"/>
            <a:ext cx="1763688" cy="108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3" descr="т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00800"/>
            <a:ext cx="91440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3"/>
          <p:cNvSpPr>
            <a:spLocks noChangeArrowheads="1"/>
          </p:cNvSpPr>
          <p:nvPr/>
        </p:nvSpPr>
        <p:spPr bwMode="auto">
          <a:xfrm>
            <a:off x="0" y="1"/>
            <a:ext cx="9144000" cy="908050"/>
          </a:xfrm>
          <a:prstGeom prst="rect">
            <a:avLst/>
          </a:prstGeom>
          <a:solidFill>
            <a:srgbClr val="EA760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ru-RU" sz="2800" b="1" dirty="0">
                <a:solidFill>
                  <a:schemeClr val="bg1"/>
                </a:solidFill>
                <a:latin typeface="Times New Roman" panose="02020603050405020304" pitchFamily="18" charset="0"/>
              </a:rPr>
              <a:t>Application Instructions</a:t>
            </a:r>
            <a:endParaRPr lang="en-US" altLang="ru-RU" sz="2800" b="1" dirty="0">
              <a:solidFill>
                <a:schemeClr val="bg1"/>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6127" y="4713145"/>
            <a:ext cx="892098" cy="1011932"/>
          </a:xfrm>
          <a:prstGeom prst="rect">
            <a:avLst/>
          </a:prstGeom>
        </p:spPr>
      </p:pic>
      <mc:AlternateContent xmlns:mc="http://schemas.openxmlformats.org/markup-compatibility/2006" xmlns:a14="http://schemas.microsoft.com/office/drawing/2010/main">
        <mc:Choice Requires="a14">
          <p:sp>
            <p:nvSpPr>
              <p:cNvPr id="10" name="Прямоугольник 9"/>
              <p:cNvSpPr/>
              <p:nvPr/>
            </p:nvSpPr>
            <p:spPr>
              <a:xfrm>
                <a:off x="899592" y="1268760"/>
                <a:ext cx="6912768" cy="5397503"/>
              </a:xfrm>
              <a:prstGeom prst="rect">
                <a:avLst/>
              </a:prstGeom>
            </p:spPr>
            <p:txBody>
              <a:bodyPr wrap="square">
                <a:spAutoFit/>
              </a:bodyPr>
              <a:lstStyle/>
              <a:p>
                <a:pPr indent="444500" algn="just"/>
                <a:r>
                  <a:rPr lang="en-US" sz="1600" b="1" dirty="0" smtClean="0">
                    <a:solidFill>
                      <a:srgbClr val="C00000"/>
                    </a:solidFill>
                    <a:latin typeface="Times New Roman" panose="02020603050405020304" pitchFamily="18" charset="0"/>
                  </a:rPr>
                  <a:t>UV light diffusion – 95 %.</a:t>
                </a:r>
                <a:r>
                  <a:rPr lang="en-US" dirty="0" smtClean="0"/>
                  <a:t> </a:t>
                </a:r>
                <a:r>
                  <a:rPr lang="en-US" sz="1400" dirty="0" smtClean="0">
                    <a:latin typeface="Times New Roman" panose="02020603050405020304" pitchFamily="18" charset="0"/>
                  </a:rPr>
                  <a:t>Performance achieved due to high content of glass spheres in the product (over 90 vol. %) in accordance with the manufacturer's technical data sheet. For </a:t>
                </a:r>
                <a:r>
                  <a:rPr lang="en-US" sz="1400" b="1" dirty="0" smtClean="0">
                    <a:latin typeface="Times New Roman" panose="02020603050405020304" pitchFamily="18" charset="0"/>
                  </a:rPr>
                  <a:t>UV light, the acrylic matrix is transparent but glass spheres are an excellent reflector. </a:t>
                </a:r>
                <a:r>
                  <a:rPr lang="en-US" sz="1400" dirty="0" smtClean="0">
                    <a:latin typeface="Times New Roman" panose="02020603050405020304" pitchFamily="18" charset="0"/>
                  </a:rPr>
                  <a:t>Therefore, the value of </a:t>
                </a:r>
                <a:r>
                  <a:rPr lang="en-US" sz="1400" b="1" dirty="0" smtClean="0">
                    <a:latin typeface="Times New Roman" panose="02020603050405020304" pitchFamily="18" charset="0"/>
                  </a:rPr>
                  <a:t>UV light diffusion of 95 %</a:t>
                </a:r>
                <a:r>
                  <a:rPr lang="en-US" sz="1400" dirty="0" smtClean="0">
                    <a:latin typeface="Times New Roman" panose="02020603050405020304" pitchFamily="18" charset="0"/>
                  </a:rPr>
                  <a:t> is achieved due to the thickness of the glass layer.</a:t>
                </a:r>
              </a:p>
              <a:p>
                <a:pPr indent="444500" algn="just"/>
                <a:endParaRPr lang="en-US" sz="1400" dirty="0" smtClean="0">
                  <a:latin typeface="Times New Roman" panose="02020603050405020304" pitchFamily="18" charset="0"/>
                  <a:cs typeface="Times New Roman" panose="02020603050405020304" pitchFamily="18" charset="0"/>
                </a:endParaRPr>
              </a:p>
              <a:p>
                <a:pPr indent="444500"/>
                <a:r>
                  <a:rPr lang="en-US" sz="1400" b="1" dirty="0" smtClean="0">
                    <a:solidFill>
                      <a:srgbClr val="C00000"/>
                    </a:solidFill>
                    <a:latin typeface="Times New Roman" panose="02020603050405020304" pitchFamily="18" charset="0"/>
                  </a:rPr>
                  <a:t>Average thickness of</a:t>
                </a:r>
                <a:r>
                  <a:rPr lang="en-US" dirty="0" smtClean="0"/>
                  <a:t> </a:t>
                </a:r>
                <a:r>
                  <a:rPr lang="en-US" sz="1400" dirty="0">
                    <a:solidFill>
                      <a:srgbClr val="C00000"/>
                    </a:solidFill>
                    <a:latin typeface="Times New Roman" panose="02020603050405020304" pitchFamily="18" charset="0"/>
                  </a:rPr>
                  <a:t>1 layer</a:t>
                </a:r>
                <a:r>
                  <a:rPr lang="en-US" dirty="0" smtClean="0"/>
                  <a:t> </a:t>
                </a:r>
                <a:r>
                  <a:rPr lang="en-US" sz="1400" b="1" dirty="0">
                    <a:latin typeface="Times New Roman" panose="02020603050405020304" pitchFamily="18" charset="0"/>
                  </a:rPr>
                  <a:t>– 0.5 mm</a:t>
                </a:r>
                <a:r>
                  <a:rPr lang="en-US" dirty="0" smtClean="0"/>
                  <a:t> – </a:t>
                </a:r>
                <a:r>
                  <a:rPr lang="en-US" sz="1400" dirty="0" smtClean="0">
                    <a:latin typeface="Times New Roman" panose="02020603050405020304" pitchFamily="18" charset="0"/>
                  </a:rPr>
                  <a:t>according to the application instruction for Isollat coating.</a:t>
                </a:r>
                <a:endParaRPr lang="en-US" sz="1400" dirty="0">
                  <a:latin typeface="Times New Roman" panose="02020603050405020304" pitchFamily="18" charset="0"/>
                  <a:cs typeface="Times New Roman" panose="02020603050405020304" pitchFamily="18" charset="0"/>
                </a:endParaRPr>
              </a:p>
              <a:p>
                <a:pPr indent="444500"/>
                <a:r>
                  <a:rPr lang="en-US" sz="1400" b="1" dirty="0" smtClean="0">
                    <a:solidFill>
                      <a:srgbClr val="C00000"/>
                    </a:solidFill>
                    <a:latin typeface="Times New Roman" panose="02020603050405020304" pitchFamily="18" charset="0"/>
                  </a:rPr>
                  <a:t>Consumption per one</a:t>
                </a:r>
                <a:r>
                  <a:rPr lang="en-US" dirty="0" smtClean="0"/>
                  <a:t> </a:t>
                </a:r>
                <a14:m>
                  <m:oMath xmlns:m="http://schemas.openxmlformats.org/officeDocument/2006/math">
                    <m:sSup>
                      <m:sSupPr>
                        <m:ctrlPr>
                          <a:rPr lang="ar-AE" sz="1400" b="1" i="1" smtClean="0">
                            <a:solidFill>
                              <a:srgbClr val="C00000"/>
                            </a:solidFill>
                            <a:latin typeface="Cambria Math" panose="02040503050406030204" pitchFamily="18" charset="0"/>
                          </a:rPr>
                        </m:ctrlPr>
                      </m:sSupPr>
                      <m:e>
                        <m:r>
                          <a:rPr lang="en-US" sz="1400" b="1" i="1" smtClean="0">
                            <a:solidFill>
                              <a:srgbClr val="C00000"/>
                            </a:solidFill>
                            <a:latin typeface="Cambria Math" panose="02040503050406030204" pitchFamily="18" charset="0"/>
                          </a:rPr>
                          <m:t>𝒎</m:t>
                        </m:r>
                      </m:e>
                      <m:sup>
                        <m:r>
                          <a:rPr lang="ar-AE" sz="1400" b="1" i="1">
                            <a:solidFill>
                              <a:srgbClr val="C00000"/>
                            </a:solidFill>
                            <a:latin typeface="Cambria Math" panose="02040503050406030204" pitchFamily="18" charset="0"/>
                          </a:rPr>
                          <m:t>𝟐</m:t>
                        </m:r>
                      </m:sup>
                    </m:sSup>
                  </m:oMath>
                </a14:m>
                <a:r>
                  <a:rPr lang="ar-AE" dirty="0" smtClean="0"/>
                  <a:t> </a:t>
                </a:r>
                <a:r>
                  <a:rPr lang="en-US" sz="1400" dirty="0">
                    <a:solidFill>
                      <a:srgbClr val="C00000"/>
                    </a:solidFill>
                    <a:latin typeface="Times New Roman" panose="02020603050405020304" pitchFamily="18" charset="0"/>
                  </a:rPr>
                  <a:t>in 1 layer </a:t>
                </a:r>
                <a:r>
                  <a:rPr lang="en-US" sz="1400" dirty="0">
                    <a:latin typeface="Times New Roman" panose="02020603050405020304" pitchFamily="18" charset="0"/>
                  </a:rPr>
                  <a:t>– </a:t>
                </a:r>
                <a:r>
                  <a:rPr lang="en-US" sz="1400" b="1" dirty="0">
                    <a:latin typeface="Times New Roman" panose="02020603050405020304" pitchFamily="18" charset="0"/>
                  </a:rPr>
                  <a:t>0.55 l/</a:t>
                </a:r>
                <a14:m>
                  <m:oMath xmlns:m="http://schemas.openxmlformats.org/officeDocument/2006/math">
                    <m:sSup>
                      <m:sSupPr>
                        <m:ctrlPr>
                          <a:rPr lang="ar-AE" sz="1400" b="1" i="1">
                            <a:latin typeface="Cambria Math" panose="02040503050406030204" pitchFamily="18" charset="0"/>
                          </a:rPr>
                        </m:ctrlPr>
                      </m:sSupPr>
                      <m:e>
                        <m:r>
                          <a:rPr lang="ar-AE" sz="1400" b="1" i="1" smtClean="0">
                            <a:latin typeface="Cambria Math" panose="02040503050406030204" pitchFamily="18" charset="0"/>
                          </a:rPr>
                          <m:t>𝒎</m:t>
                        </m:r>
                      </m:e>
                      <m:sup>
                        <m:r>
                          <a:rPr lang="en-US" sz="1400" b="1" i="1" smtClean="0">
                            <a:latin typeface="Cambria Math"/>
                          </a:rPr>
                          <m:t>𝟐</m:t>
                        </m:r>
                      </m:sup>
                    </m:sSup>
                  </m:oMath>
                </a14:m>
                <a:r>
                  <a:rPr lang="ar-AE" sz="1400" dirty="0">
                    <a:latin typeface="Times New Roman" panose="02020603050405020304" pitchFamily="18" charset="0"/>
                  </a:rPr>
                  <a:t> – </a:t>
                </a:r>
                <a:r>
                  <a:rPr lang="en-US" sz="1400" dirty="0" smtClean="0">
                    <a:latin typeface="Times New Roman" panose="02020603050405020304" pitchFamily="18" charset="0"/>
                  </a:rPr>
                  <a:t>according to the application instruction for Isollat coating.</a:t>
                </a:r>
                <a:endParaRPr lang="en-US" sz="1400" dirty="0">
                  <a:latin typeface="Times New Roman" panose="02020603050405020304" pitchFamily="18" charset="0"/>
                  <a:cs typeface="Times New Roman" panose="02020603050405020304" pitchFamily="18" charset="0"/>
                </a:endParaRPr>
              </a:p>
              <a:p>
                <a:pPr indent="444500"/>
                <a:endParaRPr lang="en-US" sz="1400" dirty="0">
                  <a:latin typeface="Times New Roman" panose="02020603050405020304" pitchFamily="18" charset="0"/>
                  <a:cs typeface="Times New Roman" panose="02020603050405020304" pitchFamily="18" charset="0"/>
                </a:endParaRPr>
              </a:p>
              <a:p>
                <a:pPr indent="444500"/>
                <a:r>
                  <a:rPr lang="en-US" sz="1400" b="1" dirty="0" smtClean="0">
                    <a:solidFill>
                      <a:srgbClr val="C00000"/>
                    </a:solidFill>
                    <a:latin typeface="Times New Roman" panose="02020603050405020304" pitchFamily="18" charset="0"/>
                  </a:rPr>
                  <a:t>Number of layers</a:t>
                </a:r>
                <a:r>
                  <a:rPr lang="en-US" dirty="0" smtClean="0"/>
                  <a:t> </a:t>
                </a:r>
                <a:r>
                  <a:rPr lang="en-US" sz="1400" b="1" dirty="0">
                    <a:latin typeface="Times New Roman" panose="02020603050405020304" pitchFamily="18" charset="0"/>
                  </a:rPr>
                  <a:t>– ≥ 2 </a:t>
                </a:r>
                <a:r>
                  <a:rPr lang="en-US" dirty="0" smtClean="0"/>
                  <a:t>– </a:t>
                </a:r>
                <a:r>
                  <a:rPr lang="en-US" sz="1400" dirty="0" smtClean="0">
                    <a:latin typeface="Times New Roman" panose="02020603050405020304" pitchFamily="18" charset="0"/>
                  </a:rPr>
                  <a:t>according to the application instruction for Isollat coating.</a:t>
                </a:r>
                <a:endParaRPr lang="en-US" sz="1400" dirty="0">
                  <a:latin typeface="Times New Roman" panose="02020603050405020304" pitchFamily="18" charset="0"/>
                  <a:cs typeface="Times New Roman" panose="02020603050405020304" pitchFamily="18" charset="0"/>
                </a:endParaRPr>
              </a:p>
              <a:p>
                <a:pPr indent="444500"/>
                <a:endParaRPr lang="en-US" sz="1400" dirty="0">
                  <a:latin typeface="Times New Roman" panose="02020603050405020304" pitchFamily="18" charset="0"/>
                  <a:cs typeface="Times New Roman" panose="02020603050405020304" pitchFamily="18" charset="0"/>
                </a:endParaRPr>
              </a:p>
              <a:p>
                <a:pPr indent="444500"/>
                <a:r>
                  <a:rPr lang="en-US" sz="1400" b="1" dirty="0" smtClean="0">
                    <a:solidFill>
                      <a:srgbClr val="C00000"/>
                    </a:solidFill>
                    <a:latin typeface="Times New Roman" panose="02020603050405020304" pitchFamily="18" charset="0"/>
                  </a:rPr>
                  <a:t>Full drying time at 20 °C</a:t>
                </a:r>
                <a:r>
                  <a:rPr lang="en-US" dirty="0" smtClean="0"/>
                  <a:t> </a:t>
                </a:r>
                <a:r>
                  <a:rPr lang="en-US" sz="1400" dirty="0">
                    <a:latin typeface="Times New Roman" panose="02020603050405020304" pitchFamily="18" charset="0"/>
                  </a:rPr>
                  <a:t>– </a:t>
                </a:r>
                <a:r>
                  <a:rPr lang="en-US" sz="1400" b="1" dirty="0">
                    <a:latin typeface="Times New Roman" panose="02020603050405020304" pitchFamily="18" charset="0"/>
                  </a:rPr>
                  <a:t>20 hours </a:t>
                </a:r>
                <a:r>
                  <a:rPr lang="en-US" sz="1400" dirty="0">
                    <a:latin typeface="Times New Roman" panose="02020603050405020304" pitchFamily="18" charset="0"/>
                  </a:rPr>
                  <a:t>– </a:t>
                </a:r>
                <a:r>
                  <a:rPr lang="en-US" sz="1400" dirty="0" smtClean="0">
                    <a:latin typeface="Times New Roman" panose="02020603050405020304" pitchFamily="18" charset="0"/>
                  </a:rPr>
                  <a:t>according to the application instruction for Isollat coating.</a:t>
                </a:r>
                <a:endParaRPr lang="en-US" sz="1400" dirty="0">
                  <a:latin typeface="Times New Roman" panose="02020603050405020304" pitchFamily="18" charset="0"/>
                  <a:cs typeface="Times New Roman" panose="02020603050405020304" pitchFamily="18" charset="0"/>
                </a:endParaRPr>
              </a:p>
              <a:p>
                <a:pPr indent="444500"/>
                <a:endParaRPr lang="en-US" sz="1400" dirty="0">
                  <a:latin typeface="Times New Roman" panose="02020603050405020304" pitchFamily="18" charset="0"/>
                  <a:cs typeface="Times New Roman" panose="02020603050405020304" pitchFamily="18" charset="0"/>
                </a:endParaRPr>
              </a:p>
              <a:p>
                <a:pPr indent="444500"/>
                <a:r>
                  <a:rPr lang="en-US" sz="1400" b="1" dirty="0" smtClean="0">
                    <a:solidFill>
                      <a:srgbClr val="C00000"/>
                    </a:solidFill>
                    <a:latin typeface="Times New Roman" panose="02020603050405020304" pitchFamily="18" charset="0"/>
                  </a:rPr>
                  <a:t>Package</a:t>
                </a:r>
                <a:r>
                  <a:rPr lang="en-US" dirty="0" smtClean="0"/>
                  <a:t> </a:t>
                </a:r>
                <a:r>
                  <a:rPr lang="en-US" sz="1400" dirty="0">
                    <a:latin typeface="Times New Roman" panose="02020603050405020304" pitchFamily="18" charset="0"/>
                  </a:rPr>
                  <a:t>– </a:t>
                </a:r>
                <a:r>
                  <a:rPr lang="en-US" sz="1400" b="1" dirty="0">
                    <a:latin typeface="Times New Roman" panose="02020603050405020304" pitchFamily="18" charset="0"/>
                  </a:rPr>
                  <a:t>11.5 kg (19 l)</a:t>
                </a:r>
              </a:p>
              <a:p>
                <a:pPr indent="444500"/>
                <a:endParaRPr lang="en-US" sz="1400" b="1" dirty="0">
                  <a:latin typeface="Times New Roman" panose="02020603050405020304" pitchFamily="18" charset="0"/>
                  <a:cs typeface="Times New Roman" panose="02020603050405020304" pitchFamily="18" charset="0"/>
                </a:endParaRPr>
              </a:p>
              <a:p>
                <a:pPr indent="447675" algn="just"/>
                <a:r>
                  <a:rPr lang="en-US" sz="1400" b="1" dirty="0" smtClean="0">
                    <a:solidFill>
                      <a:srgbClr val="C00000"/>
                    </a:solidFill>
                    <a:latin typeface="Times New Roman" panose="02020603050405020304" pitchFamily="18" charset="0"/>
                  </a:rPr>
                  <a:t>Service life of 10 years</a:t>
                </a:r>
                <a:r>
                  <a:rPr lang="en-US" sz="1400" dirty="0">
                    <a:latin typeface="Times New Roman" panose="02020603050405020304" pitchFamily="18" charset="0"/>
                  </a:rPr>
                  <a:t> – </a:t>
                </a:r>
                <a:r>
                  <a:rPr lang="en-US" sz="1400" dirty="0" smtClean="0">
                    <a:latin typeface="Times New Roman" panose="02020603050405020304" pitchFamily="18" charset="0"/>
                  </a:rPr>
                  <a:t>according to the application instruction for Isollat coating.</a:t>
                </a:r>
              </a:p>
              <a:p>
                <a:pPr indent="447675" algn="just"/>
                <a:endParaRPr lang="en-US" sz="1400" dirty="0">
                  <a:solidFill>
                    <a:schemeClr val="accent1"/>
                  </a:solidFill>
                  <a:latin typeface="Times New Roman" panose="02020603050405020304" pitchFamily="18" charset="0"/>
                  <a:cs typeface="Times New Roman" panose="02020603050405020304" pitchFamily="18" charset="0"/>
                </a:endParaRPr>
              </a:p>
              <a:p>
                <a:pPr indent="447675" algn="r"/>
                <a:r>
                  <a:rPr lang="en-US" sz="1400" dirty="0" smtClean="0">
                    <a:solidFill>
                      <a:schemeClr val="accent1"/>
                    </a:solidFill>
                    <a:latin typeface="Times New Roman" panose="02020603050405020304" pitchFamily="18" charset="0"/>
                  </a:rPr>
                  <a:t>For details see: </a:t>
                </a:r>
                <a:r>
                  <a:rPr lang="en-US" sz="1400" dirty="0">
                    <a:solidFill>
                      <a:schemeClr val="accent1"/>
                    </a:solidFill>
                    <a:latin typeface="Times New Roman" panose="02020603050405020304" pitchFamily="18" charset="0"/>
                    <a:hlinkClick r:id="rId5" action="ppaction://hlinkfile"/>
                  </a:rPr>
                  <a:t>(appendix6. </a:t>
                </a:r>
                <a:r>
                  <a:rPr lang="en-US" sz="1400" dirty="0" smtClean="0">
                    <a:solidFill>
                      <a:schemeClr val="accent1"/>
                    </a:solidFill>
                    <a:latin typeface="Times New Roman" panose="02020603050405020304" pitchFamily="18" charset="0"/>
                    <a:hlinkClick r:id="rId5" action="ppaction://hlinkfile"/>
                  </a:rPr>
                  <a:t>Instructions</a:t>
                </a:r>
                <a:r>
                  <a:rPr lang="en-US" sz="1400" dirty="0">
                    <a:solidFill>
                      <a:schemeClr val="accent1"/>
                    </a:solidFill>
                    <a:latin typeface="Times New Roman" panose="02020603050405020304" pitchFamily="18" charset="0"/>
                    <a:hlinkClick r:id="rId5" action="ppaction://hlinkfile"/>
                  </a:rPr>
                  <a:t>)</a:t>
                </a:r>
                <a:endPar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indent="447675" algn="just"/>
                <a:endParaRPr lang="en-US" sz="1400" dirty="0" smtClean="0">
                  <a:latin typeface="Times New Roman" panose="02020603050405020304" pitchFamily="18" charset="0"/>
                  <a:cs typeface="Times New Roman" panose="02020603050405020304" pitchFamily="18" charset="0"/>
                </a:endParaRPr>
              </a:p>
            </p:txBody>
          </p:sp>
        </mc:Choice>
        <mc:Fallback xmlns="">
          <p:sp>
            <p:nvSpPr>
              <p:cNvPr id="10" name="Прямоугольник 9"/>
              <p:cNvSpPr>
                <a:spLocks noRot="1" noChangeAspect="1" noMove="1" noResize="1" noEditPoints="1" noAdjustHandles="1" noChangeArrowheads="1" noChangeShapeType="1" noTextEdit="1"/>
              </p:cNvSpPr>
              <p:nvPr/>
            </p:nvSpPr>
            <p:spPr>
              <a:xfrm>
                <a:off x="899592" y="1268760"/>
                <a:ext cx="6912768" cy="5397503"/>
              </a:xfrm>
              <a:prstGeom prst="rect">
                <a:avLst/>
              </a:prstGeom>
              <a:blipFill rotWithShape="0">
                <a:blip r:embed="rId6"/>
                <a:stretch>
                  <a:fillRect l="-265" r="-265"/>
                </a:stretch>
              </a:blipFill>
            </p:spPr>
            <p:txBody>
              <a:bodyPr/>
              <a:lstStyle/>
              <a:p>
                <a:r>
                  <a:rPr lang="ru-RU">
                    <a:noFill/>
                  </a:rPr>
                  <a:t> </a:t>
                </a:r>
              </a:p>
            </p:txBody>
          </p:sp>
        </mc:Fallback>
      </mc:AlternateContent>
    </p:spTree>
    <p:extLst>
      <p:ext uri="{BB962C8B-B14F-4D97-AF65-F5344CB8AC3E}">
        <p14:creationId xmlns:p14="http://schemas.microsoft.com/office/powerpoint/2010/main" val="198853261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т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908051"/>
            <a:ext cx="1763688" cy="108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3" descr="т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00800"/>
            <a:ext cx="91440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3"/>
          <p:cNvSpPr>
            <a:spLocks noChangeArrowheads="1"/>
          </p:cNvSpPr>
          <p:nvPr/>
        </p:nvSpPr>
        <p:spPr bwMode="auto">
          <a:xfrm>
            <a:off x="0" y="1"/>
            <a:ext cx="9144000" cy="908050"/>
          </a:xfrm>
          <a:prstGeom prst="rect">
            <a:avLst/>
          </a:prstGeom>
          <a:solidFill>
            <a:srgbClr val="EA760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altLang="ru-RU" sz="2800" b="1" dirty="0" smtClean="0">
                <a:solidFill>
                  <a:schemeClr val="bg1"/>
                </a:solidFill>
                <a:latin typeface="Times New Roman" panose="02020603050405020304" pitchFamily="18" charset="0"/>
              </a:rPr>
              <a:t>Heat transfer measurement</a:t>
            </a:r>
            <a:endParaRPr lang="en-US" altLang="ru-RU" sz="2800" b="1" dirty="0">
              <a:solidFill>
                <a:schemeClr val="bg1"/>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6127" y="4713145"/>
            <a:ext cx="892098" cy="1011932"/>
          </a:xfrm>
          <a:prstGeom prst="rect">
            <a:avLst/>
          </a:prstGeom>
        </p:spPr>
      </p:pic>
      <p:sp>
        <p:nvSpPr>
          <p:cNvPr id="3" name="Прямоугольник 2"/>
          <p:cNvSpPr/>
          <p:nvPr/>
        </p:nvSpPr>
        <p:spPr>
          <a:xfrm>
            <a:off x="755576" y="1277387"/>
            <a:ext cx="6942924" cy="1661993"/>
          </a:xfrm>
          <a:prstGeom prst="rect">
            <a:avLst/>
          </a:prstGeom>
        </p:spPr>
        <p:txBody>
          <a:bodyPr wrap="square">
            <a:spAutoFit/>
          </a:bodyPr>
          <a:lstStyle/>
          <a:p>
            <a:pPr indent="447675" algn="just"/>
            <a:r>
              <a:rPr lang="ru-RU" sz="1400" b="1" dirty="0" smtClean="0">
                <a:solidFill>
                  <a:srgbClr val="C00000"/>
                </a:solidFill>
                <a:latin typeface="Times New Roman" panose="02020603050405020304" pitchFamily="18" charset="0"/>
              </a:rPr>
              <a:t>The heat transfer measurement was carried out at the test </a:t>
            </a:r>
            <a:r>
              <a:rPr lang="ru-RU" sz="1400" b="1" dirty="0" err="1" smtClean="0">
                <a:solidFill>
                  <a:srgbClr val="C00000"/>
                </a:solidFill>
                <a:latin typeface="Times New Roman" panose="02020603050405020304" pitchFamily="18" charset="0"/>
              </a:rPr>
              <a:t>center</a:t>
            </a:r>
            <a:r>
              <a:rPr lang="ru-RU" sz="1400" b="1" dirty="0" smtClean="0">
                <a:solidFill>
                  <a:srgbClr val="C00000"/>
                </a:solidFill>
                <a:latin typeface="Times New Roman" panose="02020603050405020304" pitchFamily="18" charset="0"/>
              </a:rPr>
              <a:t> </a:t>
            </a:r>
            <a:r>
              <a:rPr lang="ru-RU" sz="1400" b="1" dirty="0" err="1" smtClean="0">
                <a:solidFill>
                  <a:srgbClr val="C00000"/>
                </a:solidFill>
                <a:latin typeface="Times New Roman" panose="02020603050405020304" pitchFamily="18" charset="0"/>
              </a:rPr>
              <a:t>Strojtest-Sibady</a:t>
            </a:r>
            <a:r>
              <a:rPr dirty="0" smtClean="0"/>
              <a:t>. </a:t>
            </a:r>
            <a:r>
              <a:rPr lang="ru-RU" sz="1400" dirty="0" smtClean="0">
                <a:latin typeface="Times New Roman" panose="02020603050405020304" pitchFamily="18" charset="0"/>
              </a:rPr>
              <a:t>The company's main activities are research studies and development in the field of natural and technical science. </a:t>
            </a:r>
            <a:endParaRPr lang="en-US" sz="1400" dirty="0" smtClean="0">
              <a:latin typeface="Times New Roman" panose="02020603050405020304" pitchFamily="18" charset="0"/>
              <a:cs typeface="Times New Roman" panose="02020603050405020304" pitchFamily="18" charset="0"/>
            </a:endParaRPr>
          </a:p>
          <a:p>
            <a:pPr indent="447675" algn="just"/>
            <a:r>
              <a:rPr lang="ru-RU" sz="1400" b="1" dirty="0">
                <a:latin typeface="Times New Roman" panose="02020603050405020304" pitchFamily="18" charset="0"/>
              </a:rPr>
              <a:t>The testing laboratory accredited in the Federal Accreditation Service (Rosakkreditacia), (reg. No. ROSS RU.9001.21 SL97)</a:t>
            </a:r>
          </a:p>
          <a:p>
            <a:pPr indent="447675" algn="just"/>
            <a:r>
              <a:rPr lang="ru-RU" sz="1400" b="1" dirty="0" smtClean="0">
                <a:latin typeface="Times New Roman" panose="02020603050405020304" pitchFamily="18" charset="0"/>
              </a:rPr>
              <a:t>The tests </a:t>
            </a:r>
            <a:r>
              <a:rPr lang="ru-RU" sz="1400" b="1" dirty="0" err="1" smtClean="0">
                <a:latin typeface="Times New Roman" panose="02020603050405020304" pitchFamily="18" charset="0"/>
              </a:rPr>
              <a:t>were</a:t>
            </a:r>
            <a:r>
              <a:rPr lang="ru-RU" sz="1400" b="1" dirty="0" smtClean="0">
                <a:latin typeface="Times New Roman" panose="02020603050405020304" pitchFamily="18" charset="0"/>
              </a:rPr>
              <a:t> </a:t>
            </a:r>
            <a:r>
              <a:rPr lang="en-US" sz="1400" b="1" dirty="0" smtClean="0">
                <a:latin typeface="Times New Roman" panose="02020603050405020304" pitchFamily="18" charset="0"/>
              </a:rPr>
              <a:t>carried out </a:t>
            </a:r>
            <a:r>
              <a:rPr lang="ru-RU" sz="1400" b="1" dirty="0" err="1" smtClean="0">
                <a:latin typeface="Times New Roman" panose="02020603050405020304" pitchFamily="18" charset="0"/>
              </a:rPr>
              <a:t>on</a:t>
            </a:r>
            <a:r>
              <a:rPr lang="ru-RU" sz="1400" b="1" dirty="0" smtClean="0">
                <a:latin typeface="Times New Roman" panose="02020603050405020304" pitchFamily="18" charset="0"/>
              </a:rPr>
              <a:t> a specially constructed stand at </a:t>
            </a:r>
            <a:r>
              <a:rPr lang="ru-RU" sz="1400" b="1" dirty="0" err="1" smtClean="0">
                <a:latin typeface="Times New Roman" panose="02020603050405020304" pitchFamily="18" charset="0"/>
              </a:rPr>
              <a:t>the</a:t>
            </a:r>
            <a:r>
              <a:rPr lang="ru-RU" sz="1400" b="1" dirty="0" smtClean="0">
                <a:latin typeface="Times New Roman" panose="02020603050405020304" pitchFamily="18" charset="0"/>
              </a:rPr>
              <a:t> </a:t>
            </a:r>
            <a:r>
              <a:rPr lang="en-US" sz="1400" b="1" dirty="0">
                <a:latin typeface="Times New Roman" panose="02020603050405020304" pitchFamily="18" charset="0"/>
              </a:rPr>
              <a:t>stationary</a:t>
            </a:r>
            <a:r>
              <a:rPr lang="ru-RU" sz="1400" b="1" dirty="0" smtClean="0">
                <a:latin typeface="Times New Roman" panose="02020603050405020304" pitchFamily="18" charset="0"/>
              </a:rPr>
              <a:t> thermal mode of </a:t>
            </a:r>
            <a:r>
              <a:rPr lang="ru-RU" sz="1400" b="1" dirty="0" err="1" smtClean="0">
                <a:latin typeface="Times New Roman" panose="02020603050405020304" pitchFamily="18" charset="0"/>
              </a:rPr>
              <a:t>the</a:t>
            </a:r>
            <a:r>
              <a:rPr lang="ru-RU" sz="1400" b="1" dirty="0" smtClean="0">
                <a:latin typeface="Times New Roman" panose="02020603050405020304" pitchFamily="18" charset="0"/>
              </a:rPr>
              <a:t> </a:t>
            </a:r>
            <a:r>
              <a:rPr lang="en-US" sz="1400" b="1" dirty="0" smtClean="0">
                <a:latin typeface="Times New Roman" panose="02020603050405020304" pitchFamily="18" charset="0"/>
              </a:rPr>
              <a:t>heat carrier </a:t>
            </a:r>
            <a:r>
              <a:rPr lang="ru-RU" sz="1400" b="1" dirty="0" err="1" smtClean="0">
                <a:latin typeface="Times New Roman" panose="02020603050405020304" pitchFamily="18" charset="0"/>
              </a:rPr>
              <a:t>and</a:t>
            </a:r>
            <a:r>
              <a:rPr lang="ru-RU" sz="1400" b="1" dirty="0" smtClean="0">
                <a:latin typeface="Times New Roman" panose="02020603050405020304" pitchFamily="18" charset="0"/>
              </a:rPr>
              <a:t> stable water consumption.</a:t>
            </a:r>
            <a:endParaRPr lang="en-US" sz="1400" dirty="0" smtClean="0">
              <a:latin typeface="Times New Roman" panose="02020603050405020304" pitchFamily="18" charset="0"/>
              <a:cs typeface="Times New Roman" panose="02020603050405020304" pitchFamily="18" charset="0"/>
            </a:endParaRPr>
          </a:p>
        </p:txBody>
      </p:sp>
      <p:pic>
        <p:nvPicPr>
          <p:cNvPr id="13" name="Рисунок 12" descr="C:\Users\bmm\Desktop\Безымянный.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2" y="3111424"/>
            <a:ext cx="3672408" cy="3197895"/>
          </a:xfrm>
          <a:prstGeom prst="rect">
            <a:avLst/>
          </a:prstGeom>
          <a:noFill/>
          <a:ln>
            <a:noFill/>
          </a:ln>
        </p:spPr>
      </p:pic>
      <p:pic>
        <p:nvPicPr>
          <p:cNvPr id="15" name="Рисунок 14"/>
          <p:cNvPicPr/>
          <p:nvPr/>
        </p:nvPicPr>
        <p:blipFill>
          <a:blip r:embed="rId6" cstate="print"/>
          <a:stretch>
            <a:fillRect/>
          </a:stretch>
        </p:blipFill>
        <p:spPr>
          <a:xfrm>
            <a:off x="4894200" y="3220981"/>
            <a:ext cx="2729918" cy="2704310"/>
          </a:xfrm>
          <a:prstGeom prst="rect">
            <a:avLst/>
          </a:prstGeom>
        </p:spPr>
      </p:pic>
      <p:sp>
        <p:nvSpPr>
          <p:cNvPr id="2" name="Прямоугольник 1"/>
          <p:cNvSpPr/>
          <p:nvPr/>
        </p:nvSpPr>
        <p:spPr>
          <a:xfrm>
            <a:off x="4623620" y="5966300"/>
            <a:ext cx="2733441" cy="307777"/>
          </a:xfrm>
          <a:prstGeom prst="rect">
            <a:avLst/>
          </a:prstGeom>
        </p:spPr>
        <p:txBody>
          <a:bodyPr wrap="none">
            <a:spAutoFit/>
          </a:bodyPr>
          <a:lstStyle/>
          <a:p>
            <a:pPr algn="r"/>
            <a:r>
              <a:rPr lang="en-US" sz="1400" dirty="0">
                <a:solidFill>
                  <a:schemeClr val="accent1"/>
                </a:solidFill>
                <a:latin typeface="Times New Roman" panose="02020603050405020304" pitchFamily="18" charset="0"/>
              </a:rPr>
              <a:t>For details see: </a:t>
            </a:r>
            <a:r>
              <a:rPr lang="ru-RU" sz="1400" dirty="0" smtClean="0">
                <a:solidFill>
                  <a:schemeClr val="accent1"/>
                </a:solidFill>
                <a:latin typeface="Times New Roman" panose="02020603050405020304" pitchFamily="18" charset="0"/>
                <a:hlinkClick r:id="rId7" action="ppaction://hlinkfile"/>
              </a:rPr>
              <a:t>(appendix7. Sibadi)</a:t>
            </a:r>
            <a:endPar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293814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т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908051"/>
            <a:ext cx="1763688" cy="108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3" descr="т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00800"/>
            <a:ext cx="91440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3"/>
          <p:cNvSpPr>
            <a:spLocks noChangeArrowheads="1"/>
          </p:cNvSpPr>
          <p:nvPr/>
        </p:nvSpPr>
        <p:spPr bwMode="auto">
          <a:xfrm>
            <a:off x="0" y="1"/>
            <a:ext cx="9144000" cy="908050"/>
          </a:xfrm>
          <a:prstGeom prst="rect">
            <a:avLst/>
          </a:prstGeom>
          <a:solidFill>
            <a:srgbClr val="EA760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altLang="ru-RU" sz="2800" b="1" dirty="0" smtClean="0">
                <a:solidFill>
                  <a:schemeClr val="bg1"/>
                </a:solidFill>
                <a:latin typeface="Times New Roman" panose="02020603050405020304" pitchFamily="18" charset="0"/>
              </a:rPr>
              <a:t>Fire Certificate</a:t>
            </a: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6127" y="4713145"/>
            <a:ext cx="892098" cy="1011932"/>
          </a:xfrm>
          <a:prstGeom prst="rect">
            <a:avLst/>
          </a:prstGeom>
        </p:spPr>
      </p:pic>
      <p:sp>
        <p:nvSpPr>
          <p:cNvPr id="2" name="Прямоугольник 1"/>
          <p:cNvSpPr/>
          <p:nvPr/>
        </p:nvSpPr>
        <p:spPr>
          <a:xfrm>
            <a:off x="611559" y="1405519"/>
            <a:ext cx="7384567" cy="3093154"/>
          </a:xfrm>
          <a:prstGeom prst="rect">
            <a:avLst/>
          </a:prstGeom>
        </p:spPr>
        <p:txBody>
          <a:bodyPr wrap="square">
            <a:spAutoFit/>
          </a:bodyPr>
          <a:lstStyle/>
          <a:p>
            <a:pPr indent="449263" algn="just">
              <a:lnSpc>
                <a:spcPct val="150000"/>
              </a:lnSpc>
            </a:pPr>
            <a:r>
              <a:rPr lang="en-US" sz="1400" b="1" dirty="0" smtClean="0">
                <a:solidFill>
                  <a:srgbClr val="C00000"/>
                </a:solidFill>
                <a:latin typeface="Times New Roman" panose="02020603050405020304" pitchFamily="18" charset="0"/>
              </a:rPr>
              <a:t>Flammability group </a:t>
            </a:r>
            <a:r>
              <a:rPr lang="en-US" sz="1400" b="1" dirty="0" err="1" smtClean="0">
                <a:solidFill>
                  <a:srgbClr val="C00000"/>
                </a:solidFill>
                <a:latin typeface="Times New Roman" panose="02020603050405020304" pitchFamily="18" charset="0"/>
              </a:rPr>
              <a:t>Г1</a:t>
            </a:r>
            <a:r>
              <a:rPr lang="en-US" dirty="0" smtClean="0"/>
              <a:t> </a:t>
            </a:r>
            <a:r>
              <a:rPr lang="en-US" sz="1400" dirty="0" smtClean="0">
                <a:solidFill>
                  <a:srgbClr val="000000"/>
                </a:solidFill>
                <a:latin typeface="Times New Roman" panose="02020603050405020304" pitchFamily="18" charset="0"/>
              </a:rPr>
              <a:t>(low-flammable) has been confirmed by tests of</a:t>
            </a:r>
            <a:r>
              <a:rPr lang="en-US" dirty="0" smtClean="0"/>
              <a:t> </a:t>
            </a:r>
            <a:r>
              <a:rPr lang="en-US" sz="1400" dirty="0" err="1" smtClean="0">
                <a:latin typeface="Times New Roman" panose="02020603050405020304" pitchFamily="18" charset="0"/>
              </a:rPr>
              <a:t>Pozharnaja</a:t>
            </a:r>
            <a:r>
              <a:rPr lang="en-US" sz="1400" dirty="0" smtClean="0">
                <a:latin typeface="Times New Roman" panose="02020603050405020304" pitchFamily="18" charset="0"/>
              </a:rPr>
              <a:t> </a:t>
            </a:r>
            <a:r>
              <a:rPr lang="en-US" sz="1400" dirty="0" err="1" smtClean="0">
                <a:latin typeface="Times New Roman" panose="02020603050405020304" pitchFamily="18" charset="0"/>
              </a:rPr>
              <a:t>Sertifikacionnaja</a:t>
            </a:r>
            <a:r>
              <a:rPr lang="en-US" sz="1400" dirty="0" smtClean="0">
                <a:latin typeface="Times New Roman" panose="02020603050405020304" pitchFamily="18" charset="0"/>
              </a:rPr>
              <a:t> </a:t>
            </a:r>
            <a:r>
              <a:rPr lang="en-US" sz="1400" dirty="0" err="1" smtClean="0">
                <a:latin typeface="Times New Roman" panose="02020603050405020304" pitchFamily="18" charset="0"/>
              </a:rPr>
              <a:t>Kompanija</a:t>
            </a:r>
            <a:r>
              <a:rPr lang="en-US" sz="1400" dirty="0" smtClean="0">
                <a:latin typeface="Times New Roman" panose="02020603050405020304" pitchFamily="18" charset="0"/>
              </a:rPr>
              <a:t> LLC (Fire certification company), a leading provider of fire certification with its fire laboratory.</a:t>
            </a:r>
            <a:r>
              <a:rPr lang="en-US" dirty="0" smtClean="0"/>
              <a:t> </a:t>
            </a:r>
            <a:r>
              <a:rPr lang="en-US" sz="1400" b="1" dirty="0" smtClean="0">
                <a:solidFill>
                  <a:srgbClr val="C00000"/>
                </a:solidFill>
                <a:latin typeface="Times New Roman" panose="02020603050405020304" pitchFamily="18" charset="0"/>
                <a:cs typeface="Times New Roman" panose="02020603050405020304" pitchFamily="18" charset="0"/>
              </a:rPr>
              <a:t>(Accreditation Certificate No. ROSS </a:t>
            </a:r>
            <a:r>
              <a:rPr lang="en-US" sz="1400" b="1" dirty="0" err="1" smtClean="0">
                <a:solidFill>
                  <a:srgbClr val="C00000"/>
                </a:solidFill>
                <a:latin typeface="Times New Roman" panose="02020603050405020304" pitchFamily="18" charset="0"/>
                <a:cs typeface="Times New Roman" panose="02020603050405020304" pitchFamily="18" charset="0"/>
              </a:rPr>
              <a:t>RU.0001.11PB68</a:t>
            </a:r>
            <a:r>
              <a:rPr lang="en-US" sz="1400" b="1" dirty="0" smtClean="0">
                <a:solidFill>
                  <a:srgbClr val="C00000"/>
                </a:solidFill>
                <a:latin typeface="Times New Roman" panose="02020603050405020304" pitchFamily="18" charset="0"/>
                <a:cs typeface="Times New Roman" panose="02020603050405020304" pitchFamily="18" charset="0"/>
              </a:rPr>
              <a:t>, valid before 30.10.2016)</a:t>
            </a:r>
          </a:p>
          <a:p>
            <a:pPr indent="449263" algn="just">
              <a:lnSpc>
                <a:spcPct val="150000"/>
              </a:lnSpc>
            </a:pPr>
            <a:r>
              <a:rPr lang="en-US" sz="1400" dirty="0" smtClean="0">
                <a:latin typeface="Times New Roman" panose="02020603050405020304" pitchFamily="18" charset="0"/>
              </a:rPr>
              <a:t>All certificates issued by that body are included in the public registry.</a:t>
            </a:r>
            <a:r>
              <a:rPr lang="en-US" dirty="0" smtClean="0"/>
              <a:t/>
            </a:r>
            <a:br>
              <a:rPr lang="en-US" dirty="0" smtClean="0"/>
            </a:br>
            <a:r>
              <a:rPr lang="en-US" sz="1400" dirty="0" smtClean="0">
                <a:latin typeface="Times New Roman" panose="02020603050405020304" pitchFamily="18" charset="0"/>
              </a:rPr>
              <a:t>The company has a large scope of accreditation, many years of work experience with major customers in Russia and abroad.</a:t>
            </a:r>
          </a:p>
          <a:p>
            <a:r>
              <a:rPr dirty="0"/>
              <a:t/>
            </a:r>
            <a:br>
              <a:rPr dirty="0"/>
            </a:br>
            <a:endParaRPr lang="en-US"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4002" y="181671"/>
            <a:ext cx="2358138" cy="614540"/>
          </a:xfrm>
          <a:prstGeom prst="rect">
            <a:avLst/>
          </a:prstGeom>
        </p:spPr>
      </p:pic>
      <p:sp>
        <p:nvSpPr>
          <p:cNvPr id="5" name="Прямоугольник 4"/>
          <p:cNvSpPr/>
          <p:nvPr/>
        </p:nvSpPr>
        <p:spPr>
          <a:xfrm>
            <a:off x="653331" y="3958578"/>
            <a:ext cx="7342796" cy="2077492"/>
          </a:xfrm>
          <a:prstGeom prst="rect">
            <a:avLst/>
          </a:prstGeom>
        </p:spPr>
        <p:txBody>
          <a:bodyPr wrap="square">
            <a:spAutoFit/>
          </a:bodyPr>
          <a:lstStyle/>
          <a:p>
            <a:r>
              <a:rPr lang="en-US"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hlinkClick r:id="rId6"/>
              </a:rPr>
              <a:t>http://www.pskpb.ru</a:t>
            </a:r>
            <a:endParaRPr lang="en-US"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indent="442913" algn="just">
              <a:lnSpc>
                <a:spcPct val="150000"/>
              </a:lnSpc>
            </a:pPr>
            <a:r>
              <a:rPr lang="en-US" sz="1400" dirty="0" smtClean="0">
                <a:solidFill>
                  <a:srgbClr val="000000"/>
                </a:solidFill>
                <a:latin typeface="Times New Roman" panose="02020603050405020304" pitchFamily="18" charset="0"/>
              </a:rPr>
              <a:t>The Fire Certificate is issued on the basis of Certification Test Report of</a:t>
            </a:r>
            <a:r>
              <a:rPr lang="en-US" dirty="0" smtClean="0"/>
              <a:t> </a:t>
            </a:r>
            <a:r>
              <a:rPr lang="en-US" sz="1400" b="1" dirty="0" err="1" smtClean="0">
                <a:solidFill>
                  <a:srgbClr val="C00000"/>
                </a:solidFill>
                <a:latin typeface="Times New Roman" panose="02020603050405020304" pitchFamily="18" charset="0"/>
              </a:rPr>
              <a:t>Pozharnaja</a:t>
            </a:r>
            <a:r>
              <a:rPr lang="en-US" sz="1400" b="1" dirty="0" smtClean="0">
                <a:solidFill>
                  <a:srgbClr val="C00000"/>
                </a:solidFill>
                <a:latin typeface="Times New Roman" panose="02020603050405020304" pitchFamily="18" charset="0"/>
              </a:rPr>
              <a:t> </a:t>
            </a:r>
            <a:r>
              <a:rPr lang="en-US" sz="1400" b="1" dirty="0" err="1" smtClean="0">
                <a:solidFill>
                  <a:srgbClr val="C00000"/>
                </a:solidFill>
                <a:latin typeface="Times New Roman" panose="02020603050405020304" pitchFamily="18" charset="0"/>
              </a:rPr>
              <a:t>Sertifikacionnaja</a:t>
            </a:r>
            <a:r>
              <a:rPr lang="en-US" sz="1400" b="1" dirty="0" smtClean="0">
                <a:solidFill>
                  <a:srgbClr val="C00000"/>
                </a:solidFill>
                <a:latin typeface="Times New Roman" panose="02020603050405020304" pitchFamily="18" charset="0"/>
              </a:rPr>
              <a:t> </a:t>
            </a:r>
            <a:r>
              <a:rPr lang="en-US" sz="1400" b="1" dirty="0" err="1" smtClean="0">
                <a:solidFill>
                  <a:srgbClr val="C00000"/>
                </a:solidFill>
                <a:latin typeface="Times New Roman" panose="02020603050405020304" pitchFamily="18" charset="0"/>
              </a:rPr>
              <a:t>Kompanija</a:t>
            </a:r>
            <a:r>
              <a:rPr lang="en-US" sz="1400" b="1" dirty="0" smtClean="0">
                <a:solidFill>
                  <a:srgbClr val="C00000"/>
                </a:solidFill>
                <a:latin typeface="Times New Roman" panose="02020603050405020304" pitchFamily="18" charset="0"/>
              </a:rPr>
              <a:t> LLC</a:t>
            </a:r>
            <a:r>
              <a:rPr lang="en-US" sz="1400" dirty="0" smtClean="0">
                <a:solidFill>
                  <a:srgbClr val="000000"/>
                </a:solidFill>
                <a:latin typeface="Times New Roman" panose="02020603050405020304" pitchFamily="18" charset="0"/>
              </a:rPr>
              <a:t>. </a:t>
            </a:r>
            <a:r>
              <a:rPr lang="en-US" sz="1400" b="1" dirty="0" smtClean="0">
                <a:latin typeface="Times New Roman" panose="02020603050405020304" pitchFamily="18" charset="0"/>
              </a:rPr>
              <a:t>The testing laboratory of </a:t>
            </a:r>
            <a:r>
              <a:rPr lang="en-US" sz="1400" dirty="0" err="1" smtClean="0">
                <a:latin typeface="Times New Roman" panose="02020603050405020304" pitchFamily="18" charset="0"/>
              </a:rPr>
              <a:t>Pozharnaja</a:t>
            </a:r>
            <a:r>
              <a:rPr lang="en-US" sz="1400" dirty="0" smtClean="0">
                <a:latin typeface="Times New Roman" panose="02020603050405020304" pitchFamily="18" charset="0"/>
              </a:rPr>
              <a:t> </a:t>
            </a:r>
            <a:r>
              <a:rPr lang="en-US" sz="1400" dirty="0" err="1" smtClean="0">
                <a:latin typeface="Times New Roman" panose="02020603050405020304" pitchFamily="18" charset="0"/>
              </a:rPr>
              <a:t>Sertifikacionnaja</a:t>
            </a:r>
            <a:r>
              <a:rPr lang="en-US" sz="1400" dirty="0" smtClean="0">
                <a:latin typeface="Times New Roman" panose="02020603050405020304" pitchFamily="18" charset="0"/>
              </a:rPr>
              <a:t> </a:t>
            </a:r>
            <a:r>
              <a:rPr lang="en-US" sz="1400" dirty="0" err="1" smtClean="0">
                <a:latin typeface="Times New Roman" panose="02020603050405020304" pitchFamily="18" charset="0"/>
              </a:rPr>
              <a:t>Kompanija</a:t>
            </a:r>
            <a:r>
              <a:rPr lang="en-US" sz="1400" dirty="0" smtClean="0">
                <a:latin typeface="Times New Roman" panose="02020603050405020304" pitchFamily="18" charset="0"/>
              </a:rPr>
              <a:t> LLC</a:t>
            </a:r>
            <a:r>
              <a:rPr lang="en-US" sz="1400" b="1" dirty="0" smtClean="0">
                <a:latin typeface="Times New Roman" panose="02020603050405020304" pitchFamily="18" charset="0"/>
              </a:rPr>
              <a:t> is accredited (reg. No. </a:t>
            </a:r>
            <a:r>
              <a:rPr lang="en-US" sz="1400" b="1" dirty="0" smtClean="0">
                <a:solidFill>
                  <a:srgbClr val="C00000"/>
                </a:solidFill>
                <a:latin typeface="Times New Roman" panose="02020603050405020304" pitchFamily="18" charset="0"/>
              </a:rPr>
              <a:t>ROSS </a:t>
            </a:r>
            <a:r>
              <a:rPr lang="en-US" sz="1400" b="1" dirty="0" err="1" smtClean="0">
                <a:solidFill>
                  <a:srgbClr val="C00000"/>
                </a:solidFill>
                <a:latin typeface="Times New Roman" panose="02020603050405020304" pitchFamily="18" charset="0"/>
              </a:rPr>
              <a:t>RU.0001.11PB68</a:t>
            </a:r>
            <a:r>
              <a:rPr lang="en-US" sz="1400" b="1" dirty="0" smtClean="0">
                <a:solidFill>
                  <a:srgbClr val="C00000"/>
                </a:solidFill>
                <a:latin typeface="Times New Roman" panose="02020603050405020304" pitchFamily="18" charset="0"/>
              </a:rPr>
              <a:t>, valid before 30.10.2016</a:t>
            </a:r>
            <a:r>
              <a:rPr lang="en-US" sz="1400" b="1" dirty="0" smtClean="0">
                <a:latin typeface="Times New Roman" panose="02020603050405020304" pitchFamily="18" charset="0"/>
              </a:rPr>
              <a:t>) in the Federal Accreditation Service (</a:t>
            </a:r>
            <a:r>
              <a:rPr lang="en-US" sz="1400" b="1" dirty="0" err="1" smtClean="0">
                <a:latin typeface="Times New Roman" panose="02020603050405020304" pitchFamily="18" charset="0"/>
              </a:rPr>
              <a:t>Rosakkreditacia</a:t>
            </a:r>
            <a:r>
              <a:rPr lang="en-US" sz="1400" b="1" dirty="0" smtClean="0">
                <a:latin typeface="Times New Roman" panose="02020603050405020304" pitchFamily="18" charset="0"/>
              </a:rPr>
              <a:t>)</a:t>
            </a:r>
          </a:p>
          <a:p>
            <a:pPr indent="442913" algn="just">
              <a:lnSpc>
                <a:spcPct val="150000"/>
              </a:lnSpc>
            </a:pPr>
            <a:r>
              <a:rPr lang="en-US" sz="1400" b="1" dirty="0" smtClean="0">
                <a:latin typeface="Times New Roman" panose="02020603050405020304" pitchFamily="18" charset="0"/>
                <a:hlinkClick r:id="rId7"/>
              </a:rPr>
              <a:t>http</a:t>
            </a:r>
            <a:r>
              <a:rPr lang="en-US" sz="1400" b="1" dirty="0">
                <a:latin typeface="Times New Roman" panose="02020603050405020304" pitchFamily="18" charset="0"/>
                <a:hlinkClick r:id="rId7"/>
              </a:rPr>
              <a:t>://fsa.gov.ru/</a:t>
            </a:r>
            <a:endParaRPr lang="en-US" sz="14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5317205" y="5789849"/>
            <a:ext cx="2592376" cy="307777"/>
          </a:xfrm>
          <a:prstGeom prst="rect">
            <a:avLst/>
          </a:prstGeom>
        </p:spPr>
        <p:txBody>
          <a:bodyPr wrap="none">
            <a:spAutoFit/>
          </a:bodyPr>
          <a:lstStyle/>
          <a:p>
            <a:pPr algn="r"/>
            <a:r>
              <a:rPr lang="en-US" sz="1400" dirty="0">
                <a:solidFill>
                  <a:schemeClr val="accent1"/>
                </a:solidFill>
                <a:latin typeface="Times New Roman" panose="02020603050405020304" pitchFamily="18" charset="0"/>
              </a:rPr>
              <a:t>For details see: </a:t>
            </a:r>
            <a:r>
              <a:rPr lang="ru-RU" sz="1400" dirty="0" smtClean="0">
                <a:solidFill>
                  <a:schemeClr val="accent1"/>
                </a:solidFill>
                <a:latin typeface="Times New Roman" panose="02020603050405020304" pitchFamily="18" charset="0"/>
                <a:hlinkClick r:id="rId8" action="ppaction://hlinkfile"/>
              </a:rPr>
              <a:t>(appendix8. APB)</a:t>
            </a:r>
            <a:endPar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Рисунок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96126" y="2679245"/>
            <a:ext cx="1040370" cy="1445083"/>
          </a:xfrm>
          <a:prstGeom prst="rect">
            <a:avLst/>
          </a:prstGeom>
        </p:spPr>
      </p:pic>
      <p:pic>
        <p:nvPicPr>
          <p:cNvPr id="6" name="Рисунок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2204" y="0"/>
            <a:ext cx="2018872" cy="958375"/>
          </a:xfrm>
          <a:prstGeom prst="rect">
            <a:avLst/>
          </a:prstGeom>
        </p:spPr>
      </p:pic>
    </p:spTree>
    <p:extLst>
      <p:ext uri="{BB962C8B-B14F-4D97-AF65-F5344CB8AC3E}">
        <p14:creationId xmlns:p14="http://schemas.microsoft.com/office/powerpoint/2010/main" val="59846659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т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908051"/>
            <a:ext cx="1763688" cy="108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3" descr="т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00800"/>
            <a:ext cx="91440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3"/>
          <p:cNvSpPr>
            <a:spLocks noChangeArrowheads="1"/>
          </p:cNvSpPr>
          <p:nvPr/>
        </p:nvSpPr>
        <p:spPr bwMode="auto">
          <a:xfrm>
            <a:off x="0" y="1"/>
            <a:ext cx="9144000" cy="908050"/>
          </a:xfrm>
          <a:prstGeom prst="rect">
            <a:avLst/>
          </a:prstGeom>
          <a:solidFill>
            <a:srgbClr val="EA760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altLang="ru-RU" sz="2800" b="1" dirty="0" smtClean="0">
                <a:solidFill>
                  <a:schemeClr val="bg1"/>
                </a:solidFill>
                <a:latin typeface="Times New Roman" panose="02020603050405020304" pitchFamily="18" charset="0"/>
              </a:rPr>
              <a:t>Anticorrosion coating</a:t>
            </a:r>
            <a:endParaRPr lang="en-US" altLang="ru-RU" sz="2800" b="1" dirty="0">
              <a:solidFill>
                <a:schemeClr val="bg1"/>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6127" y="4713145"/>
            <a:ext cx="892098" cy="1011932"/>
          </a:xfrm>
          <a:prstGeom prst="rect">
            <a:avLst/>
          </a:prstGeom>
        </p:spPr>
      </p:pic>
      <p:sp>
        <p:nvSpPr>
          <p:cNvPr id="3" name="Прямоугольник 2"/>
          <p:cNvSpPr/>
          <p:nvPr/>
        </p:nvSpPr>
        <p:spPr>
          <a:xfrm>
            <a:off x="827584" y="1399108"/>
            <a:ext cx="7168543" cy="2862322"/>
          </a:xfrm>
          <a:prstGeom prst="rect">
            <a:avLst/>
          </a:prstGeom>
        </p:spPr>
        <p:txBody>
          <a:bodyPr wrap="square">
            <a:spAutoFit/>
          </a:bodyPr>
          <a:lstStyle/>
          <a:p>
            <a:pPr indent="449263" algn="just"/>
            <a:r>
              <a:rPr lang="en-US" b="1" dirty="0">
                <a:solidFill>
                  <a:srgbClr val="C00000"/>
                </a:solidFill>
                <a:latin typeface="Times New Roman" panose="02020603050405020304" pitchFamily="18" charset="0"/>
                <a:cs typeface="Times New Roman" panose="02020603050405020304" pitchFamily="18" charset="0"/>
              </a:rPr>
              <a:t>In the case of special anticorrosion requirements we recommend </a:t>
            </a:r>
            <a:r>
              <a:rPr lang="ru-RU" b="1" dirty="0" err="1" smtClean="0">
                <a:solidFill>
                  <a:srgbClr val="C00000"/>
                </a:solidFill>
                <a:latin typeface="Times New Roman" panose="02020603050405020304" pitchFamily="18" charset="0"/>
              </a:rPr>
              <a:t>to</a:t>
            </a:r>
            <a:r>
              <a:rPr lang="ru-RU" b="1" dirty="0" smtClean="0">
                <a:solidFill>
                  <a:srgbClr val="C00000"/>
                </a:solidFill>
                <a:latin typeface="Times New Roman" panose="02020603050405020304" pitchFamily="18" charset="0"/>
              </a:rPr>
              <a:t> use the products of international </a:t>
            </a:r>
            <a:r>
              <a:rPr lang="ru-RU" b="1" dirty="0" err="1" smtClean="0">
                <a:solidFill>
                  <a:srgbClr val="C00000"/>
                </a:solidFill>
                <a:latin typeface="Times New Roman" panose="02020603050405020304" pitchFamily="18" charset="0"/>
              </a:rPr>
              <a:t>company</a:t>
            </a:r>
            <a:r>
              <a:rPr lang="ru-RU" b="1" dirty="0" smtClean="0">
                <a:solidFill>
                  <a:srgbClr val="C00000"/>
                </a:solidFill>
                <a:latin typeface="Times New Roman" panose="02020603050405020304" pitchFamily="18" charset="0"/>
              </a:rPr>
              <a:t> JOTUN as an additional anticorrosion coating</a:t>
            </a:r>
          </a:p>
          <a:p>
            <a:pPr indent="449263" algn="just"/>
            <a:r>
              <a:rPr lang="ru-RU" dirty="0">
                <a:latin typeface="Times New Roman" panose="02020603050405020304" pitchFamily="18" charset="0"/>
              </a:rPr>
              <a:t>International company Jotun operates territorially in 7 regions, where the decorative paints and functional coatings (industrial, marine, and powder) presented. The company accommodates 35 factories in 21 countries, has 65 companies in 45 countries, and is represented in more than 100 countries. </a:t>
            </a:r>
            <a:endParaRPr lang="en-US" dirty="0" smtClean="0">
              <a:latin typeface="Times New Roman" panose="02020603050405020304" pitchFamily="18" charset="0"/>
              <a:cs typeface="Times New Roman" panose="02020603050405020304" pitchFamily="18" charset="0"/>
            </a:endParaRPr>
          </a:p>
          <a:p>
            <a:pPr indent="449263" algn="just"/>
            <a:endParaRPr lang="en-US" dirty="0">
              <a:latin typeface="Times New Roman" panose="02020603050405020304" pitchFamily="18" charset="0"/>
              <a:cs typeface="Times New Roman" panose="02020603050405020304" pitchFamily="18" charset="0"/>
            </a:endParaRPr>
          </a:p>
          <a:p>
            <a:pPr indent="449263"/>
            <a:r>
              <a:rPr lang="en-US" b="1" dirty="0">
                <a:latin typeface="Times New Roman" panose="02020603050405020304" pitchFamily="18" charset="0"/>
                <a:hlinkClick r:id="rId5"/>
              </a:rPr>
              <a:t>http://www.technicouleur.fr</a:t>
            </a:r>
            <a:r>
              <a:rPr b="1" dirty="0" smtClean="0"/>
              <a:t> </a:t>
            </a:r>
            <a:endParaRPr lang="en-US" b="1"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2080" y="3696820"/>
            <a:ext cx="1955480" cy="564610"/>
          </a:xfrm>
          <a:prstGeom prst="rect">
            <a:avLst/>
          </a:prstGeom>
        </p:spPr>
      </p:pic>
      <p:sp>
        <p:nvSpPr>
          <p:cNvPr id="4" name="Прямоугольник 3"/>
          <p:cNvSpPr/>
          <p:nvPr/>
        </p:nvSpPr>
        <p:spPr>
          <a:xfrm>
            <a:off x="982855" y="4658638"/>
            <a:ext cx="7178289" cy="2031325"/>
          </a:xfrm>
          <a:prstGeom prst="rect">
            <a:avLst/>
          </a:prstGeom>
        </p:spPr>
        <p:txBody>
          <a:bodyPr wrap="square">
            <a:spAutoFit/>
          </a:bodyPr>
          <a:lstStyle/>
          <a:p>
            <a:pPr indent="444500" algn="just"/>
            <a:r>
              <a:rPr lang="ru-RU" dirty="0" smtClean="0">
                <a:solidFill>
                  <a:srgbClr val="000000"/>
                </a:solidFill>
                <a:latin typeface="Times New Roman" panose="02020603050405020304" pitchFamily="18" charset="0"/>
              </a:rPr>
              <a:t>Liquid coatings Jotun are specially designed for reliable protection of pipelines. </a:t>
            </a:r>
            <a:endParaRPr lang="en-US" dirty="0">
              <a:latin typeface="Times New Roman" panose="02020603050405020304" pitchFamily="18" charset="0"/>
              <a:cs typeface="Times New Roman" panose="02020603050405020304" pitchFamily="18" charset="0"/>
            </a:endParaRPr>
          </a:p>
          <a:p>
            <a:pPr indent="444500" algn="just"/>
            <a:r>
              <a:rPr lang="ru-RU" dirty="0" smtClean="0">
                <a:solidFill>
                  <a:srgbClr val="000000"/>
                </a:solidFill>
                <a:latin typeface="Times New Roman" panose="02020603050405020304" pitchFamily="18" charset="0"/>
              </a:rPr>
              <a:t>Jotun</a:t>
            </a:r>
            <a:r>
              <a:rPr dirty="0" smtClean="0"/>
              <a:t> </a:t>
            </a:r>
            <a:r>
              <a:rPr lang="ru-RU" dirty="0">
                <a:solidFill>
                  <a:srgbClr val="000000"/>
                </a:solidFill>
                <a:latin typeface="Times New Roman" panose="02020603050405020304" pitchFamily="18" charset="0"/>
              </a:rPr>
              <a:t>offers a range of solutions to protect taps, reinforcement, transverse welding seams, bends and fittings, valves and stop valves, new pipes.</a:t>
            </a:r>
          </a:p>
          <a:p>
            <a:pPr indent="444500" algn="just"/>
            <a:r>
              <a:t/>
            </a:r>
            <a:b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794696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т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908051"/>
            <a:ext cx="1763688" cy="108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3" descr="т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00800"/>
            <a:ext cx="91440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3"/>
          <p:cNvSpPr>
            <a:spLocks noChangeArrowheads="1"/>
          </p:cNvSpPr>
          <p:nvPr/>
        </p:nvSpPr>
        <p:spPr bwMode="auto">
          <a:xfrm>
            <a:off x="0" y="-22289"/>
            <a:ext cx="9144000" cy="908050"/>
          </a:xfrm>
          <a:prstGeom prst="rect">
            <a:avLst/>
          </a:prstGeom>
          <a:solidFill>
            <a:srgbClr val="EA760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sz="2800" b="1" dirty="0">
                <a:solidFill>
                  <a:schemeClr val="bg1"/>
                </a:solidFill>
                <a:latin typeface="Times New Roman" panose="02020603050405020304" pitchFamily="18" charset="0"/>
              </a:rPr>
              <a:t>Isollat coating usage efficiency</a:t>
            </a:r>
            <a:endParaRPr lang="en-US" altLang="ru-RU" sz="2800" b="1" dirty="0">
              <a:solidFill>
                <a:schemeClr val="bg1"/>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7729" y="5169161"/>
            <a:ext cx="892098" cy="1011932"/>
          </a:xfrm>
          <a:prstGeom prst="rect">
            <a:avLst/>
          </a:prstGeom>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0159" y="1550280"/>
            <a:ext cx="1902584" cy="13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5204" y="2722053"/>
            <a:ext cx="1913308" cy="143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315204" y="1687560"/>
            <a:ext cx="1370127" cy="984885"/>
          </a:xfrm>
          <a:prstGeom prst="rect">
            <a:avLst/>
          </a:prstGeom>
        </p:spPr>
        <p:txBody>
          <a:bodyPr wrap="square">
            <a:spAutoFit/>
          </a:bodyPr>
          <a:lstStyle/>
          <a:p>
            <a:r>
              <a:rPr lang="ru-RU" b="1" dirty="0" smtClean="0">
                <a:solidFill>
                  <a:srgbClr val="C00000"/>
                </a:solidFill>
                <a:latin typeface="Times New Roman" panose="02020603050405020304" pitchFamily="18" charset="0"/>
              </a:rPr>
              <a:t>Before application:</a:t>
            </a:r>
            <a:endParaRPr lang="en-US" b="1" dirty="0">
              <a:solidFill>
                <a:srgbClr val="C00000"/>
              </a:solidFill>
            </a:endParaRPr>
          </a:p>
        </p:txBody>
      </p:sp>
      <p:pic>
        <p:nvPicPr>
          <p:cNvPr id="205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3535" y="4654368"/>
            <a:ext cx="2519362"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77700" y="3355363"/>
            <a:ext cx="2519362"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6909769" y="4979979"/>
            <a:ext cx="1287532" cy="646331"/>
          </a:xfrm>
          <a:prstGeom prst="rect">
            <a:avLst/>
          </a:prstGeom>
        </p:spPr>
        <p:txBody>
          <a:bodyPr wrap="none">
            <a:spAutoFit/>
          </a:bodyPr>
          <a:lstStyle/>
          <a:p>
            <a:r>
              <a:rPr lang="ru-RU" sz="1600" b="1" dirty="0" smtClean="0">
                <a:solidFill>
                  <a:srgbClr val="C00000"/>
                </a:solidFill>
                <a:latin typeface="Times New Roman" panose="02020603050405020304" pitchFamily="18" charset="0"/>
              </a:rPr>
              <a:t>After</a:t>
            </a:r>
            <a:r>
              <a:rPr dirty="0" smtClean="0"/>
              <a:t> </a:t>
            </a:r>
          </a:p>
          <a:p>
            <a:r>
              <a:rPr lang="ru-RU" b="1" dirty="0" smtClean="0">
                <a:solidFill>
                  <a:srgbClr val="C00000"/>
                </a:solidFill>
                <a:latin typeface="Times New Roman" panose="02020603050405020304" pitchFamily="18" charset="0"/>
              </a:rPr>
              <a:t>application</a:t>
            </a:r>
            <a:endParaRPr lang="en-US" b="1" dirty="0">
              <a:solidFill>
                <a:srgbClr val="C00000"/>
              </a:solidFill>
            </a:endParaRPr>
          </a:p>
        </p:txBody>
      </p:sp>
      <p:sp>
        <p:nvSpPr>
          <p:cNvPr id="5" name="Прямоугольник 4"/>
          <p:cNvSpPr/>
          <p:nvPr/>
        </p:nvSpPr>
        <p:spPr>
          <a:xfrm>
            <a:off x="1012760" y="874538"/>
            <a:ext cx="6861974" cy="646331"/>
          </a:xfrm>
          <a:prstGeom prst="rect">
            <a:avLst/>
          </a:prstGeom>
        </p:spPr>
        <p:txBody>
          <a:bodyPr wrap="square">
            <a:spAutoFit/>
          </a:bodyPr>
          <a:lstStyle/>
          <a:p>
            <a:pPr indent="449263" algn="just"/>
            <a:r>
              <a:rPr lang="ru-RU" b="1" dirty="0">
                <a:latin typeface="Times New Roman" panose="02020603050405020304" pitchFamily="18" charset="0"/>
              </a:rPr>
              <a:t>In 2011, the tests were carried out on evaluation of thermal properties of Isollat 02 coating. </a:t>
            </a:r>
          </a:p>
        </p:txBody>
      </p:sp>
      <p:sp>
        <p:nvSpPr>
          <p:cNvPr id="6" name="Прямоугольник 5"/>
          <p:cNvSpPr/>
          <p:nvPr/>
        </p:nvSpPr>
        <p:spPr>
          <a:xfrm>
            <a:off x="3342743" y="1458951"/>
            <a:ext cx="4896544" cy="646331"/>
          </a:xfrm>
          <a:prstGeom prst="rect">
            <a:avLst/>
          </a:prstGeom>
        </p:spPr>
        <p:txBody>
          <a:bodyPr wrap="square">
            <a:spAutoFit/>
          </a:bodyPr>
          <a:lstStyle/>
          <a:p>
            <a:pPr indent="271463"/>
            <a:r>
              <a:rPr lang="ru-RU" sz="1200" dirty="0">
                <a:latin typeface="Times New Roman" panose="02020603050405020304" pitchFamily="18" charset="0"/>
              </a:rPr>
              <a:t>The </a:t>
            </a:r>
            <a:r>
              <a:rPr lang="ru-RU" sz="1200" dirty="0" err="1">
                <a:latin typeface="Times New Roman" panose="02020603050405020304" pitchFamily="18" charset="0"/>
              </a:rPr>
              <a:t>coating</a:t>
            </a:r>
            <a:r>
              <a:rPr lang="ru-RU" sz="1200" dirty="0">
                <a:latin typeface="Times New Roman" panose="02020603050405020304" pitchFamily="18" charset="0"/>
              </a:rPr>
              <a:t> </a:t>
            </a:r>
            <a:r>
              <a:rPr lang="ru-RU" sz="1200" b="1" dirty="0" smtClean="0">
                <a:solidFill>
                  <a:srgbClr val="C00000"/>
                </a:solidFill>
                <a:latin typeface="Times New Roman" panose="02020603050405020304" pitchFamily="18" charset="0"/>
              </a:rPr>
              <a:t>"</a:t>
            </a:r>
            <a:r>
              <a:rPr lang="ru-RU" sz="1200" b="1" dirty="0" err="1" smtClean="0">
                <a:solidFill>
                  <a:srgbClr val="C00000"/>
                </a:solidFill>
                <a:latin typeface="Times New Roman" panose="02020603050405020304" pitchFamily="18" charset="0"/>
              </a:rPr>
              <a:t>Isollat-Effect</a:t>
            </a:r>
            <a:r>
              <a:rPr lang="en-US" sz="1200" b="1" dirty="0" smtClean="0">
                <a:solidFill>
                  <a:srgbClr val="C00000"/>
                </a:solidFill>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is</a:t>
            </a:r>
            <a:r>
              <a:rPr lang="en-US" sz="1200" b="1" dirty="0" smtClean="0">
                <a:solidFill>
                  <a:srgbClr val="C00000"/>
                </a:solidFill>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a:t>
            </a:r>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combined thermal insulation material </a:t>
            </a:r>
            <a:r>
              <a:rPr lang="en-US" sz="1200" dirty="0" smtClean="0">
                <a:latin typeface="Times New Roman" panose="02020603050405020304" pitchFamily="18" charset="0"/>
                <a:cs typeface="Times New Roman" panose="02020603050405020304" pitchFamily="18" charset="0"/>
              </a:rPr>
              <a:t>with Isollat-02  which </a:t>
            </a:r>
            <a:r>
              <a:rPr lang="en-US" sz="1200" dirty="0">
                <a:latin typeface="Times New Roman" panose="02020603050405020304" pitchFamily="18" charset="0"/>
                <a:cs typeface="Times New Roman" panose="02020603050405020304" pitchFamily="18" charset="0"/>
              </a:rPr>
              <a:t>is widely applied as a coating for pipelines and industrial equipment with high surface </a:t>
            </a:r>
            <a:r>
              <a:rPr lang="en-US" sz="1200" dirty="0" smtClean="0">
                <a:latin typeface="Times New Roman" panose="02020603050405020304" pitchFamily="18" charset="0"/>
                <a:cs typeface="Times New Roman" panose="02020603050405020304" pitchFamily="18" charset="0"/>
              </a:rPr>
              <a:t>temperatures.</a:t>
            </a:r>
            <a:endParaRPr lang="en-US" sz="1200"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3353467" y="2188046"/>
            <a:ext cx="5544615" cy="964367"/>
          </a:xfrm>
          <a:prstGeom prst="rect">
            <a:avLst/>
          </a:prstGeom>
        </p:spPr>
        <p:txBody>
          <a:bodyPr wrap="square">
            <a:spAutoFit/>
          </a:bodyPr>
          <a:lstStyle/>
          <a:p>
            <a:pPr>
              <a:spcAft>
                <a:spcPts val="0"/>
              </a:spcAft>
            </a:pPr>
            <a:r>
              <a:rPr lang="ru-RU" sz="1100" dirty="0" err="1">
                <a:solidFill>
                  <a:srgbClr val="000000"/>
                </a:solidFill>
                <a:latin typeface="Times New Roman" panose="02020603050405020304" pitchFamily="18" charset="0"/>
                <a:cs typeface="Times New Roman" panose="02020603050405020304" pitchFamily="18" charset="0"/>
              </a:rPr>
              <a:t>Actual</a:t>
            </a:r>
            <a:r>
              <a:rPr lang="ru-RU" sz="1100" dirty="0">
                <a:solidFill>
                  <a:srgbClr val="000000"/>
                </a:solidFill>
                <a:latin typeface="Times New Roman" panose="02020603050405020304" pitchFamily="18" charset="0"/>
                <a:cs typeface="Times New Roman" panose="02020603050405020304" pitchFamily="18" charset="0"/>
              </a:rPr>
              <a:t> </a:t>
            </a:r>
            <a:r>
              <a:rPr lang="en-US" sz="1100" dirty="0">
                <a:solidFill>
                  <a:srgbClr val="000000"/>
                </a:solidFill>
                <a:latin typeface="Times New Roman" panose="02020603050405020304" pitchFamily="18" charset="0"/>
                <a:cs typeface="Times New Roman" panose="02020603050405020304" pitchFamily="18" charset="0"/>
              </a:rPr>
              <a:t>coolant </a:t>
            </a:r>
            <a:r>
              <a:rPr lang="ru-RU" sz="1100" dirty="0" err="1" smtClean="0">
                <a:solidFill>
                  <a:srgbClr val="000000"/>
                </a:solidFill>
                <a:latin typeface="Times New Roman" panose="02020603050405020304" pitchFamily="18" charset="0"/>
                <a:cs typeface="Times New Roman" panose="02020603050405020304" pitchFamily="18" charset="0"/>
              </a:rPr>
              <a:t>and</a:t>
            </a:r>
            <a:r>
              <a:rPr lang="ru-RU" sz="1100" dirty="0" smtClean="0">
                <a:solidFill>
                  <a:srgbClr val="000000"/>
                </a:solidFill>
                <a:latin typeface="Times New Roman" panose="02020603050405020304" pitchFamily="18" charset="0"/>
                <a:cs typeface="Times New Roman" panose="02020603050405020304" pitchFamily="18" charset="0"/>
              </a:rPr>
              <a:t> </a:t>
            </a:r>
            <a:r>
              <a:rPr lang="ru-RU" sz="1100" dirty="0">
                <a:solidFill>
                  <a:srgbClr val="000000"/>
                </a:solidFill>
                <a:latin typeface="Times New Roman" panose="02020603050405020304" pitchFamily="18" charset="0"/>
                <a:cs typeface="Times New Roman" panose="02020603050405020304" pitchFamily="18" charset="0"/>
              </a:rPr>
              <a:t>environmental parameters: </a:t>
            </a:r>
          </a:p>
          <a:p>
            <a:pPr marL="228600" indent="-228600">
              <a:spcAft>
                <a:spcPts val="135"/>
              </a:spcAft>
              <a:buAutoNum type="arabicPeriod"/>
            </a:pPr>
            <a:r>
              <a:rPr lang="ru-RU" sz="1100" b="1" dirty="0" err="1" smtClean="0">
                <a:solidFill>
                  <a:srgbClr val="000000"/>
                </a:solidFill>
                <a:latin typeface="Times New Roman" panose="02020603050405020304" pitchFamily="18" charset="0"/>
                <a:cs typeface="Times New Roman" panose="02020603050405020304" pitchFamily="18" charset="0"/>
              </a:rPr>
              <a:t>The</a:t>
            </a:r>
            <a:r>
              <a:rPr lang="ru-RU" sz="1100" b="1" dirty="0" smtClean="0">
                <a:solidFill>
                  <a:srgbClr val="000000"/>
                </a:solidFill>
                <a:latin typeface="Times New Roman" panose="02020603050405020304" pitchFamily="18" charset="0"/>
                <a:cs typeface="Times New Roman" panose="02020603050405020304" pitchFamily="18" charset="0"/>
              </a:rPr>
              <a:t> </a:t>
            </a:r>
            <a:r>
              <a:rPr lang="ru-RU" sz="1100" b="1" dirty="0">
                <a:solidFill>
                  <a:srgbClr val="000000"/>
                </a:solidFill>
                <a:latin typeface="Times New Roman" panose="02020603050405020304" pitchFamily="18" charset="0"/>
                <a:cs typeface="Times New Roman" panose="02020603050405020304" pitchFamily="18" charset="0"/>
              </a:rPr>
              <a:t>pipe surface temperature</a:t>
            </a:r>
            <a:r>
              <a:rPr sz="1100" dirty="0" smtClean="0">
                <a:latin typeface="Times New Roman" panose="02020603050405020304" pitchFamily="18" charset="0"/>
                <a:cs typeface="Times New Roman" panose="02020603050405020304" pitchFamily="18" charset="0"/>
              </a:rPr>
              <a:t> </a:t>
            </a:r>
            <a:r>
              <a:rPr lang="ru-RU" sz="1100" dirty="0" smtClean="0">
                <a:solidFill>
                  <a:srgbClr val="000000"/>
                </a:solidFill>
                <a:latin typeface="Times New Roman" panose="02020603050405020304" pitchFamily="18" charset="0"/>
                <a:cs typeface="Times New Roman" panose="02020603050405020304" pitchFamily="18" charset="0"/>
              </a:rPr>
              <a:t>was </a:t>
            </a:r>
            <a:r>
              <a:rPr lang="ru-RU" sz="1100" b="1" dirty="0">
                <a:solidFill>
                  <a:srgbClr val="000000"/>
                </a:solidFill>
                <a:latin typeface="Times New Roman" panose="02020603050405020304" pitchFamily="18" charset="0"/>
                <a:cs typeface="Times New Roman" panose="02020603050405020304" pitchFamily="18" charset="0"/>
              </a:rPr>
              <a:t>+</a:t>
            </a:r>
            <a:r>
              <a:rPr lang="ru-RU" sz="1100" b="1" dirty="0" smtClean="0">
                <a:solidFill>
                  <a:srgbClr val="000000"/>
                </a:solidFill>
                <a:latin typeface="Times New Roman" panose="02020603050405020304" pitchFamily="18" charset="0"/>
                <a:cs typeface="Times New Roman" panose="02020603050405020304" pitchFamily="18" charset="0"/>
              </a:rPr>
              <a:t>58°C</a:t>
            </a:r>
            <a:r>
              <a:rPr lang="ru-RU" sz="1100" dirty="0" smtClean="0">
                <a:solidFill>
                  <a:srgbClr val="000000"/>
                </a:solidFill>
                <a:latin typeface="Times New Roman" panose="02020603050405020304" pitchFamily="18" charset="0"/>
                <a:cs typeface="Times New Roman" panose="02020603050405020304" pitchFamily="18" charset="0"/>
              </a:rPr>
              <a:t>. </a:t>
            </a:r>
            <a:endParaRPr lang="en-US" sz="1100" dirty="0" smtClean="0">
              <a:solidFill>
                <a:srgbClr val="000000"/>
              </a:solidFill>
              <a:latin typeface="Times New Roman" panose="02020603050405020304" pitchFamily="18" charset="0"/>
              <a:cs typeface="Times New Roman" panose="02020603050405020304" pitchFamily="18" charset="0"/>
            </a:endParaRPr>
          </a:p>
          <a:p>
            <a:pPr marL="228600" indent="-228600">
              <a:spcAft>
                <a:spcPts val="135"/>
              </a:spcAft>
              <a:buAutoNum type="arabicPeriod"/>
            </a:pPr>
            <a:r>
              <a:rPr lang="ru-RU" sz="1100" b="1" dirty="0" smtClean="0">
                <a:solidFill>
                  <a:srgbClr val="000000"/>
                </a:solidFill>
                <a:latin typeface="Times New Roman" panose="02020603050405020304" pitchFamily="18" charset="0"/>
                <a:cs typeface="Times New Roman" panose="02020603050405020304" pitchFamily="18" charset="0"/>
              </a:rPr>
              <a:t>2</a:t>
            </a:r>
            <a:r>
              <a:rPr lang="ru-RU" sz="1100" b="1" dirty="0">
                <a:solidFill>
                  <a:srgbClr val="000000"/>
                </a:solidFill>
                <a:latin typeface="Times New Roman" panose="02020603050405020304" pitchFamily="18" charset="0"/>
                <a:cs typeface="Times New Roman" panose="02020603050405020304" pitchFamily="18" charset="0"/>
              </a:rPr>
              <a:t>.</a:t>
            </a:r>
            <a:r>
              <a:rPr sz="1100" dirty="0" smtClean="0">
                <a:latin typeface="Times New Roman" panose="02020603050405020304" pitchFamily="18" charset="0"/>
                <a:cs typeface="Times New Roman" panose="02020603050405020304" pitchFamily="18" charset="0"/>
              </a:rPr>
              <a:t> </a:t>
            </a:r>
            <a:r>
              <a:rPr lang="ru-RU" sz="1100" b="1" dirty="0">
                <a:solidFill>
                  <a:srgbClr val="000000"/>
                </a:solidFill>
                <a:latin typeface="Times New Roman" panose="02020603050405020304" pitchFamily="18" charset="0"/>
                <a:cs typeface="Times New Roman" panose="02020603050405020304" pitchFamily="18" charset="0"/>
              </a:rPr>
              <a:t>Air temperature</a:t>
            </a:r>
            <a:r>
              <a:rPr sz="1100" dirty="0" smtClean="0">
                <a:latin typeface="Times New Roman" panose="02020603050405020304" pitchFamily="18" charset="0"/>
                <a:cs typeface="Times New Roman" panose="02020603050405020304" pitchFamily="18" charset="0"/>
              </a:rPr>
              <a:t> </a:t>
            </a:r>
            <a:r>
              <a:rPr lang="ru-RU" sz="1100" dirty="0">
                <a:solidFill>
                  <a:srgbClr val="000000"/>
                </a:solidFill>
                <a:latin typeface="Times New Roman" panose="02020603050405020304" pitchFamily="18" charset="0"/>
                <a:cs typeface="Times New Roman" panose="02020603050405020304" pitchFamily="18" charset="0"/>
              </a:rPr>
              <a:t>in the heating system manifold room, at the time of the measurements, was </a:t>
            </a:r>
            <a:r>
              <a:rPr lang="ru-RU" sz="1100" b="1" dirty="0">
                <a:solidFill>
                  <a:srgbClr val="000000"/>
                </a:solidFill>
                <a:latin typeface="Times New Roman" panose="02020603050405020304" pitchFamily="18" charset="0"/>
                <a:cs typeface="Times New Roman" panose="02020603050405020304" pitchFamily="18" charset="0"/>
              </a:rPr>
              <a:t>+</a:t>
            </a:r>
            <a:r>
              <a:rPr lang="ru-RU" sz="1100" b="1" dirty="0" err="1" smtClean="0">
                <a:solidFill>
                  <a:srgbClr val="000000"/>
                </a:solidFill>
                <a:latin typeface="Times New Roman" panose="02020603050405020304" pitchFamily="18" charset="0"/>
                <a:cs typeface="Times New Roman" panose="02020603050405020304" pitchFamily="18" charset="0"/>
              </a:rPr>
              <a:t>24°C</a:t>
            </a:r>
            <a:r>
              <a:rPr lang="ru-RU" sz="1100" b="1" dirty="0" smtClean="0">
                <a:solidFill>
                  <a:srgbClr val="000000"/>
                </a:solidFill>
                <a:latin typeface="Times New Roman" panose="02020603050405020304" pitchFamily="18" charset="0"/>
                <a:cs typeface="Times New Roman" panose="02020603050405020304" pitchFamily="18" charset="0"/>
              </a:rPr>
              <a:t> </a:t>
            </a:r>
            <a:r>
              <a:rPr lang="ru-RU" sz="1100" dirty="0">
                <a:solidFill>
                  <a:srgbClr val="000000"/>
                </a:solidFill>
                <a:latin typeface="Times New Roman" panose="02020603050405020304" pitchFamily="18" charset="0"/>
                <a:cs typeface="Times New Roman" panose="02020603050405020304" pitchFamily="18" charset="0"/>
              </a:rPr>
              <a:t>(floor), </a:t>
            </a:r>
            <a:r>
              <a:rPr lang="ru-RU" sz="1100" b="1" dirty="0">
                <a:solidFill>
                  <a:srgbClr val="000000"/>
                </a:solidFill>
                <a:latin typeface="Times New Roman" panose="02020603050405020304" pitchFamily="18" charset="0"/>
                <a:cs typeface="Times New Roman" panose="02020603050405020304" pitchFamily="18" charset="0"/>
              </a:rPr>
              <a:t>+</a:t>
            </a:r>
            <a:r>
              <a:rPr lang="ru-RU" sz="1100" b="1" dirty="0" err="1" smtClean="0">
                <a:solidFill>
                  <a:srgbClr val="000000"/>
                </a:solidFill>
                <a:latin typeface="Times New Roman" panose="02020603050405020304" pitchFamily="18" charset="0"/>
                <a:cs typeface="Times New Roman" panose="02020603050405020304" pitchFamily="18" charset="0"/>
              </a:rPr>
              <a:t>27°С</a:t>
            </a:r>
            <a:r>
              <a:rPr lang="ru-RU" sz="1100" b="1" dirty="0" smtClean="0">
                <a:solidFill>
                  <a:srgbClr val="000000"/>
                </a:solidFill>
                <a:latin typeface="Times New Roman" panose="02020603050405020304" pitchFamily="18" charset="0"/>
                <a:cs typeface="Times New Roman" panose="02020603050405020304" pitchFamily="18" charset="0"/>
              </a:rPr>
              <a:t> </a:t>
            </a:r>
            <a:r>
              <a:rPr lang="ru-RU" sz="1100" b="1" dirty="0">
                <a:solidFill>
                  <a:srgbClr val="000000"/>
                </a:solidFill>
                <a:latin typeface="Times New Roman" panose="02020603050405020304" pitchFamily="18" charset="0"/>
                <a:cs typeface="Times New Roman" panose="02020603050405020304" pitchFamily="18" charset="0"/>
              </a:rPr>
              <a:t>(</a:t>
            </a:r>
            <a:r>
              <a:rPr lang="ru-RU" sz="1100" dirty="0">
                <a:solidFill>
                  <a:srgbClr val="000000"/>
                </a:solidFill>
                <a:latin typeface="Times New Roman" panose="02020603050405020304" pitchFamily="18" charset="0"/>
                <a:cs typeface="Times New Roman" panose="02020603050405020304" pitchFamily="18" charset="0"/>
              </a:rPr>
              <a:t>ceiling). </a:t>
            </a:r>
          </a:p>
          <a:p>
            <a:pPr>
              <a:spcAft>
                <a:spcPts val="0"/>
              </a:spcAft>
            </a:pPr>
            <a:r>
              <a:rPr lang="ru-RU" sz="1100" b="1" dirty="0">
                <a:solidFill>
                  <a:srgbClr val="000000"/>
                </a:solidFill>
                <a:latin typeface="Times New Roman" panose="02020603050405020304" pitchFamily="18" charset="0"/>
                <a:cs typeface="Times New Roman" panose="02020603050405020304" pitchFamily="18" charset="0"/>
              </a:rPr>
              <a:t>3.</a:t>
            </a:r>
            <a:r>
              <a:rPr sz="1100" dirty="0" smtClean="0">
                <a:latin typeface="Times New Roman" panose="02020603050405020304" pitchFamily="18" charset="0"/>
                <a:cs typeface="Times New Roman" panose="02020603050405020304" pitchFamily="18" charset="0"/>
              </a:rPr>
              <a:t> </a:t>
            </a:r>
            <a:r>
              <a:rPr lang="ru-RU" sz="1100" b="1" dirty="0">
                <a:solidFill>
                  <a:srgbClr val="000000"/>
                </a:solidFill>
                <a:latin typeface="Times New Roman" panose="02020603050405020304" pitchFamily="18" charset="0"/>
                <a:cs typeface="Times New Roman" panose="02020603050405020304" pitchFamily="18" charset="0"/>
              </a:rPr>
              <a:t>The relative air humidity </a:t>
            </a:r>
            <a:r>
              <a:rPr lang="ru-RU" sz="1100" b="1" dirty="0" err="1">
                <a:solidFill>
                  <a:srgbClr val="000000"/>
                </a:solidFill>
                <a:latin typeface="Times New Roman" panose="02020603050405020304" pitchFamily="18" charset="0"/>
                <a:cs typeface="Times New Roman" panose="02020603050405020304" pitchFamily="18" charset="0"/>
              </a:rPr>
              <a:t>was</a:t>
            </a:r>
            <a:r>
              <a:rPr lang="ru-RU" sz="1100" b="1" dirty="0">
                <a:solidFill>
                  <a:srgbClr val="000000"/>
                </a:solidFill>
                <a:latin typeface="Times New Roman" panose="02020603050405020304" pitchFamily="18" charset="0"/>
                <a:cs typeface="Times New Roman" panose="02020603050405020304" pitchFamily="18" charset="0"/>
              </a:rPr>
              <a:t> </a:t>
            </a:r>
            <a:r>
              <a:rPr lang="ru-RU" sz="1100" b="1" dirty="0" smtClean="0">
                <a:solidFill>
                  <a:srgbClr val="000000"/>
                </a:solidFill>
                <a:latin typeface="Times New Roman" panose="02020603050405020304" pitchFamily="18" charset="0"/>
                <a:cs typeface="Times New Roman" panose="02020603050405020304" pitchFamily="18" charset="0"/>
              </a:rPr>
              <a:t>43.7% </a:t>
            </a:r>
            <a:endParaRPr lang="ru-RU" sz="1100" b="1" dirty="0">
              <a:solidFill>
                <a:srgbClr val="000000"/>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107450" y="4371934"/>
            <a:ext cx="4464549" cy="2000548"/>
          </a:xfrm>
          <a:prstGeom prst="rect">
            <a:avLst/>
          </a:prstGeom>
        </p:spPr>
        <p:txBody>
          <a:bodyPr wrap="square">
            <a:spAutoFit/>
          </a:bodyPr>
          <a:lstStyle/>
          <a:p>
            <a:endParaRPr lang="en-US" sz="2000" dirty="0">
              <a:solidFill>
                <a:srgbClr val="000000"/>
              </a:solidFill>
              <a:latin typeface="Times New Roman" panose="02020603050405020304" pitchFamily="18" charset="0"/>
            </a:endParaRPr>
          </a:p>
          <a:p>
            <a:r>
              <a:rPr lang="ru-RU" sz="1400" b="1" dirty="0" smtClean="0">
                <a:solidFill>
                  <a:srgbClr val="C00000"/>
                </a:solidFill>
                <a:latin typeface="Times New Roman" panose="02020603050405020304" pitchFamily="18" charset="0"/>
              </a:rPr>
              <a:t>Tests results for pipelines heat transfer</a:t>
            </a:r>
            <a:r>
              <a:rPr lang="ru-RU" sz="1400" dirty="0" smtClean="0">
                <a:solidFill>
                  <a:srgbClr val="C00000"/>
                </a:solidFill>
                <a:latin typeface="Times New Roman" panose="02020603050405020304" pitchFamily="18" charset="0"/>
              </a:rPr>
              <a:t>: </a:t>
            </a:r>
          </a:p>
          <a:p>
            <a:r>
              <a:rPr lang="ru-RU" sz="1200" dirty="0" smtClean="0">
                <a:solidFill>
                  <a:srgbClr val="000000"/>
                </a:solidFill>
                <a:latin typeface="Times New Roman" panose="02020603050405020304" pitchFamily="18" charset="0"/>
              </a:rPr>
              <a:t>Heat transfer for 1 m</a:t>
            </a:r>
            <a:r>
              <a:rPr lang="ru-RU" sz="1200" baseline="30000" dirty="0" smtClean="0">
                <a:solidFill>
                  <a:srgbClr val="000000"/>
                </a:solidFill>
                <a:latin typeface="Times New Roman" panose="02020603050405020304" pitchFamily="18" charset="0"/>
              </a:rPr>
              <a:t>2</a:t>
            </a:r>
            <a:r>
              <a:rPr dirty="0" smtClean="0"/>
              <a:t> </a:t>
            </a:r>
            <a:r>
              <a:rPr lang="ru-RU" sz="1200" b="1" dirty="0" smtClean="0">
                <a:solidFill>
                  <a:srgbClr val="C00000"/>
                </a:solidFill>
                <a:latin typeface="Times New Roman" panose="02020603050405020304" pitchFamily="18" charset="0"/>
              </a:rPr>
              <a:t>without coating</a:t>
            </a:r>
            <a:r>
              <a:rPr dirty="0" smtClean="0"/>
              <a:t> </a:t>
            </a:r>
            <a:r>
              <a:rPr lang="ru-RU" sz="1200" dirty="0" smtClean="0">
                <a:solidFill>
                  <a:srgbClr val="000000"/>
                </a:solidFill>
                <a:latin typeface="Times New Roman" panose="02020603050405020304" pitchFamily="18" charset="0"/>
              </a:rPr>
              <a:t>"Isollat-Effect"</a:t>
            </a:r>
            <a:r>
              <a:rPr dirty="0" smtClean="0"/>
              <a:t> – </a:t>
            </a:r>
            <a:r>
              <a:rPr lang="ru-RU" sz="1200" b="1" dirty="0" smtClean="0">
                <a:solidFill>
                  <a:srgbClr val="C00000"/>
                </a:solidFill>
                <a:latin typeface="Times New Roman" panose="02020603050405020304" pitchFamily="18" charset="0"/>
              </a:rPr>
              <a:t>1475 W.</a:t>
            </a:r>
          </a:p>
          <a:p>
            <a:r>
              <a:rPr lang="ru-RU" sz="1200" dirty="0">
                <a:solidFill>
                  <a:srgbClr val="000000"/>
                </a:solidFill>
                <a:latin typeface="Times New Roman" panose="02020603050405020304" pitchFamily="18" charset="0"/>
              </a:rPr>
              <a:t>Heat transfer for 1 m</a:t>
            </a:r>
            <a:r>
              <a:rPr lang="ru-RU" sz="1200" baseline="30000" dirty="0">
                <a:solidFill>
                  <a:srgbClr val="000000"/>
                </a:solidFill>
                <a:latin typeface="Times New Roman" panose="02020603050405020304" pitchFamily="18" charset="0"/>
              </a:rPr>
              <a:t>2</a:t>
            </a:r>
            <a:r>
              <a:rPr dirty="0" smtClean="0"/>
              <a:t> </a:t>
            </a:r>
            <a:r>
              <a:rPr lang="ru-RU" sz="1200" b="1" dirty="0">
                <a:solidFill>
                  <a:srgbClr val="C00000"/>
                </a:solidFill>
                <a:latin typeface="Times New Roman" panose="02020603050405020304" pitchFamily="18" charset="0"/>
              </a:rPr>
              <a:t>with coating</a:t>
            </a:r>
            <a:r>
              <a:rPr dirty="0" smtClean="0"/>
              <a:t> </a:t>
            </a:r>
            <a:r>
              <a:rPr lang="ru-RU" sz="1200" dirty="0">
                <a:solidFill>
                  <a:srgbClr val="000000"/>
                </a:solidFill>
                <a:latin typeface="Times New Roman" panose="02020603050405020304" pitchFamily="18" charset="0"/>
              </a:rPr>
              <a:t>"Isollat-Effect"</a:t>
            </a:r>
            <a:r>
              <a:rPr dirty="0" smtClean="0"/>
              <a:t> – </a:t>
            </a:r>
            <a:r>
              <a:rPr lang="ru-RU" sz="1200" b="1" dirty="0">
                <a:solidFill>
                  <a:srgbClr val="C00000"/>
                </a:solidFill>
                <a:latin typeface="Times New Roman" panose="02020603050405020304" pitchFamily="18" charset="0"/>
              </a:rPr>
              <a:t>189 W.</a:t>
            </a:r>
          </a:p>
          <a:p>
            <a:r>
              <a:rPr dirty="0" smtClean="0"/>
              <a:t> </a:t>
            </a:r>
            <a:r>
              <a:rPr lang="ru-RU" b="1" dirty="0" err="1" smtClean="0">
                <a:solidFill>
                  <a:srgbClr val="C00000"/>
                </a:solidFill>
                <a:latin typeface="Times New Roman" panose="02020603050405020304" pitchFamily="18" charset="0"/>
              </a:rPr>
              <a:t>As</a:t>
            </a:r>
            <a:r>
              <a:rPr lang="ru-RU" b="1" dirty="0" smtClean="0">
                <a:solidFill>
                  <a:srgbClr val="C00000"/>
                </a:solidFill>
                <a:latin typeface="Times New Roman" panose="02020603050405020304" pitchFamily="18" charset="0"/>
              </a:rPr>
              <a:t> a result of the tests, the heat losses for the tested </a:t>
            </a:r>
            <a:r>
              <a:rPr lang="ru-RU" b="1" dirty="0" err="1" smtClean="0">
                <a:solidFill>
                  <a:srgbClr val="C00000"/>
                </a:solidFill>
                <a:latin typeface="Times New Roman" panose="02020603050405020304" pitchFamily="18" charset="0"/>
              </a:rPr>
              <a:t>area</a:t>
            </a:r>
            <a:r>
              <a:rPr lang="ru-RU" b="1" dirty="0" smtClean="0">
                <a:solidFill>
                  <a:srgbClr val="C00000"/>
                </a:solidFill>
                <a:latin typeface="Times New Roman" panose="02020603050405020304" pitchFamily="18" charset="0"/>
              </a:rPr>
              <a:t> w</a:t>
            </a:r>
            <a:r>
              <a:rPr lang="en-US" b="1" dirty="0" smtClean="0">
                <a:solidFill>
                  <a:srgbClr val="C00000"/>
                </a:solidFill>
                <a:latin typeface="Times New Roman" panose="02020603050405020304" pitchFamily="18" charset="0"/>
              </a:rPr>
              <a:t>e</a:t>
            </a:r>
            <a:r>
              <a:rPr lang="ru-RU" b="1" dirty="0" err="1" smtClean="0">
                <a:solidFill>
                  <a:srgbClr val="C00000"/>
                </a:solidFill>
                <a:latin typeface="Times New Roman" panose="02020603050405020304" pitchFamily="18" charset="0"/>
              </a:rPr>
              <a:t>re</a:t>
            </a:r>
            <a:r>
              <a:rPr lang="ru-RU" b="1" dirty="0" smtClean="0">
                <a:solidFill>
                  <a:srgbClr val="C00000"/>
                </a:solidFill>
                <a:latin typeface="Times New Roman" panose="02020603050405020304" pitchFamily="18" charset="0"/>
              </a:rPr>
              <a:t> decreased by factor </a:t>
            </a:r>
            <a:r>
              <a:rPr lang="ru-RU" b="1" dirty="0" err="1" smtClean="0">
                <a:solidFill>
                  <a:srgbClr val="C00000"/>
                </a:solidFill>
                <a:latin typeface="Times New Roman" panose="02020603050405020304" pitchFamily="18" charset="0"/>
              </a:rPr>
              <a:t>of</a:t>
            </a:r>
            <a:r>
              <a:rPr lang="ru-RU" b="1" dirty="0" smtClean="0">
                <a:solidFill>
                  <a:srgbClr val="C00000"/>
                </a:solidFill>
                <a:latin typeface="Times New Roman" panose="02020603050405020304" pitchFamily="18" charset="0"/>
              </a:rPr>
              <a:t> 8</a:t>
            </a:r>
            <a:r>
              <a:rPr lang="en-US" b="1" dirty="0" smtClean="0">
                <a:solidFill>
                  <a:srgbClr val="C00000"/>
                </a:solidFill>
                <a:latin typeface="Times New Roman" panose="02020603050405020304" pitchFamily="18" charset="0"/>
              </a:rPr>
              <a:t> (</a:t>
            </a:r>
            <a:r>
              <a:rPr lang="ru-RU" b="1" dirty="0" smtClean="0">
                <a:solidFill>
                  <a:srgbClr val="C00000"/>
                </a:solidFill>
                <a:latin typeface="Times New Roman" panose="02020603050405020304" pitchFamily="18" charset="0"/>
              </a:rPr>
              <a:t>1475</a:t>
            </a:r>
            <a:r>
              <a:rPr lang="en-US" b="1" dirty="0" smtClean="0">
                <a:solidFill>
                  <a:srgbClr val="C00000"/>
                </a:solidFill>
                <a:latin typeface="Times New Roman" panose="02020603050405020304" pitchFamily="18" charset="0"/>
              </a:rPr>
              <a:t>W/</a:t>
            </a:r>
            <a:r>
              <a:rPr lang="ru-RU" b="1" dirty="0" smtClean="0">
                <a:solidFill>
                  <a:srgbClr val="C00000"/>
                </a:solidFill>
                <a:latin typeface="Times New Roman" panose="02020603050405020304" pitchFamily="18" charset="0"/>
              </a:rPr>
              <a:t> 189</a:t>
            </a:r>
            <a:r>
              <a:rPr lang="en-US" b="1" dirty="0">
                <a:solidFill>
                  <a:srgbClr val="C00000"/>
                </a:solidFill>
                <a:latin typeface="Times New Roman" panose="02020603050405020304" pitchFamily="18" charset="0"/>
              </a:rPr>
              <a:t>W</a:t>
            </a:r>
            <a:r>
              <a:rPr lang="en-US" b="1" dirty="0" smtClean="0">
                <a:solidFill>
                  <a:srgbClr val="C00000"/>
                </a:solidFill>
                <a:latin typeface="Times New Roman" panose="02020603050405020304" pitchFamily="18" charset="0"/>
              </a:rPr>
              <a:t>=7,804)</a:t>
            </a:r>
            <a:endParaRPr lang="en-US" b="1" dirty="0">
              <a:solidFill>
                <a:srgbClr val="C00000"/>
              </a:solidFill>
              <a:latin typeface="Times New Roman" panose="02020603050405020304" pitchFamily="18" charset="0"/>
            </a:endParaRPr>
          </a:p>
        </p:txBody>
      </p:sp>
      <p:pic>
        <p:nvPicPr>
          <p:cNvPr id="12" name="Рисунок 11"/>
          <p:cNvPicPr>
            <a:picLocks noChangeAspect="1"/>
          </p:cNvPicPr>
          <p:nvPr/>
        </p:nvPicPr>
        <p:blipFill>
          <a:blip r:embed="rId9" cstate="print"/>
          <a:stretch>
            <a:fillRect/>
          </a:stretch>
        </p:blipFill>
        <p:spPr>
          <a:xfrm>
            <a:off x="4016331" y="3355363"/>
            <a:ext cx="1841743" cy="1242256"/>
          </a:xfrm>
          <a:prstGeom prst="rect">
            <a:avLst/>
          </a:prstGeom>
        </p:spPr>
      </p:pic>
      <p:pic>
        <p:nvPicPr>
          <p:cNvPr id="13" name="Рисунок 12"/>
          <p:cNvPicPr>
            <a:picLocks noChangeAspect="1"/>
          </p:cNvPicPr>
          <p:nvPr/>
        </p:nvPicPr>
        <p:blipFill rotWithShape="1">
          <a:blip r:embed="rId10" cstate="print"/>
          <a:srcRect t="20759" b="21607"/>
          <a:stretch/>
        </p:blipFill>
        <p:spPr>
          <a:xfrm>
            <a:off x="2264272" y="3390059"/>
            <a:ext cx="1750111" cy="1209906"/>
          </a:xfrm>
          <a:prstGeom prst="rect">
            <a:avLst/>
          </a:prstGeom>
        </p:spPr>
      </p:pic>
      <p:cxnSp>
        <p:nvCxnSpPr>
          <p:cNvPr id="20" name="Прямая со стрелкой 19"/>
          <p:cNvCxnSpPr/>
          <p:nvPr/>
        </p:nvCxnSpPr>
        <p:spPr>
          <a:xfrm>
            <a:off x="3613654" y="4214683"/>
            <a:ext cx="310274" cy="76529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2" name="Прямая со стрелкой 21"/>
          <p:cNvCxnSpPr/>
          <p:nvPr/>
        </p:nvCxnSpPr>
        <p:spPr>
          <a:xfrm flipH="1">
            <a:off x="4035957" y="3976491"/>
            <a:ext cx="681026" cy="140463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010224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т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908051"/>
            <a:ext cx="1763688" cy="108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3" descr="т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00800"/>
            <a:ext cx="91440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3"/>
          <p:cNvSpPr>
            <a:spLocks noChangeArrowheads="1"/>
          </p:cNvSpPr>
          <p:nvPr/>
        </p:nvSpPr>
        <p:spPr bwMode="auto">
          <a:xfrm>
            <a:off x="0" y="0"/>
            <a:ext cx="9144000" cy="908050"/>
          </a:xfrm>
          <a:prstGeom prst="rect">
            <a:avLst/>
          </a:prstGeom>
          <a:solidFill>
            <a:srgbClr val="EA760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altLang="ru-RU" sz="2800" b="1" dirty="0">
                <a:solidFill>
                  <a:schemeClr val="bg1"/>
                </a:solidFill>
                <a:latin typeface="Times New Roman" panose="02020603050405020304" pitchFamily="18" charset="0"/>
              </a:rPr>
              <a:t>Insulation coating Isollat</a:t>
            </a:r>
          </a:p>
        </p:txBody>
      </p:sp>
      <p:sp>
        <p:nvSpPr>
          <p:cNvPr id="7" name="Прямоугольник 6"/>
          <p:cNvSpPr/>
          <p:nvPr/>
        </p:nvSpPr>
        <p:spPr>
          <a:xfrm>
            <a:off x="323528" y="1268760"/>
            <a:ext cx="7416824" cy="4247317"/>
          </a:xfrm>
          <a:prstGeom prst="rect">
            <a:avLst/>
          </a:prstGeom>
        </p:spPr>
        <p:txBody>
          <a:bodyPr wrap="square">
            <a:spAutoFit/>
          </a:bodyPr>
          <a:lstStyle/>
          <a:p>
            <a:pPr indent="450215" algn="just">
              <a:spcAft>
                <a:spcPts val="0"/>
              </a:spcAft>
            </a:pPr>
            <a:r>
              <a:rPr lang="ru-RU" dirty="0">
                <a:solidFill>
                  <a:srgbClr val="000000"/>
                </a:solidFill>
                <a:latin typeface="Times New Roman" panose="02020603050405020304" pitchFamily="18" charset="0"/>
              </a:rPr>
              <a:t>Company </a:t>
            </a:r>
            <a:r>
              <a:rPr lang="ru-RU" b="1" dirty="0">
                <a:solidFill>
                  <a:srgbClr val="000000"/>
                </a:solidFill>
                <a:latin typeface="Times New Roman" panose="02020603050405020304" pitchFamily="18" charset="0"/>
              </a:rPr>
              <a:t>Special Technologies LLC</a:t>
            </a:r>
            <a:r>
              <a:rPr lang="ru-RU" dirty="0">
                <a:solidFill>
                  <a:srgbClr val="000000"/>
                </a:solidFill>
                <a:latin typeface="Times New Roman" panose="02020603050405020304" pitchFamily="18" charset="0"/>
              </a:rPr>
              <a:t> was founded in </a:t>
            </a:r>
            <a:r>
              <a:rPr lang="ru-RU" b="1" dirty="0">
                <a:solidFill>
                  <a:srgbClr val="000000"/>
                </a:solidFill>
                <a:latin typeface="Times New Roman" panose="02020603050405020304" pitchFamily="18" charset="0"/>
              </a:rPr>
              <a:t>2002</a:t>
            </a:r>
            <a:r>
              <a:rPr lang="ru-RU" dirty="0">
                <a:solidFill>
                  <a:srgbClr val="000000"/>
                </a:solidFill>
                <a:latin typeface="Times New Roman" panose="02020603050405020304" pitchFamily="18" charset="0"/>
              </a:rPr>
              <a:t> </a:t>
            </a:r>
            <a:r>
              <a:rPr lang="en-US" dirty="0" smtClean="0">
                <a:solidFill>
                  <a:srgbClr val="000000"/>
                </a:solidFill>
                <a:latin typeface="Times New Roman" panose="02020603050405020304" pitchFamily="18" charset="0"/>
              </a:rPr>
              <a:t>on base of</a:t>
            </a:r>
            <a:r>
              <a:rPr lang="ru-RU" dirty="0" smtClean="0">
                <a:solidFill>
                  <a:srgbClr val="000000"/>
                </a:solidFill>
                <a:latin typeface="Times New Roman" panose="02020603050405020304" pitchFamily="18" charset="0"/>
              </a:rPr>
              <a:t> </a:t>
            </a:r>
            <a:r>
              <a:rPr lang="ru-RU" dirty="0">
                <a:solidFill>
                  <a:srgbClr val="000000"/>
                </a:solidFill>
                <a:latin typeface="Times New Roman" panose="02020603050405020304" pitchFamily="18" charset="0"/>
              </a:rPr>
              <a:t>the Institute of High Temperature Electrochemistry of the Ural Branch of the Russian Academy of Sciences in cooperation with several companies of the military industrial sector. Currently, liquid ceramic coating </a:t>
            </a:r>
            <a:r>
              <a:rPr lang="ru-RU" b="1" dirty="0">
                <a:solidFill>
                  <a:srgbClr val="000000"/>
                </a:solidFill>
                <a:latin typeface="Times New Roman" panose="02020603050405020304" pitchFamily="18" charset="0"/>
              </a:rPr>
              <a:t>Isollat</a:t>
            </a:r>
            <a:r>
              <a:rPr lang="ru-RU" dirty="0">
                <a:solidFill>
                  <a:srgbClr val="000000"/>
                </a:solidFill>
                <a:latin typeface="Times New Roman" panose="02020603050405020304" pitchFamily="18" charset="0"/>
              </a:rPr>
              <a:t> is widely used in various facilities (industry, power, construction, utilities) in Russia and abroad. </a:t>
            </a:r>
            <a:endParaRPr lang="en-US"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endParaRPr lang="en-US" dirty="0" smtClean="0">
              <a:latin typeface="Times New Roman" panose="02020603050405020304" pitchFamily="18" charset="0"/>
              <a:cs typeface="Times New Roman" panose="02020603050405020304" pitchFamily="18" charset="0"/>
            </a:endParaRPr>
          </a:p>
          <a:p>
            <a:pPr indent="450215" algn="just"/>
            <a:r>
              <a:rPr lang="ru-RU" b="1" dirty="0" smtClean="0">
                <a:solidFill>
                  <a:srgbClr val="C00000"/>
                </a:solidFill>
                <a:latin typeface="Times New Roman" panose="02020603050405020304" pitchFamily="18" charset="0"/>
              </a:rPr>
              <a:t>Isollat</a:t>
            </a:r>
            <a:r>
              <a:rPr lang="ru-RU" b="1" dirty="0">
                <a:latin typeface="Times New Roman" panose="02020603050405020304" pitchFamily="18" charset="0"/>
              </a:rPr>
              <a:t> is a modern high-tech thermal insulation material, which is widely used for insulation of facilities of various applications: industrial and residential construction, power industry, housing and public utilities, oil and gas complex. </a:t>
            </a:r>
          </a:p>
          <a:p>
            <a:pPr indent="450215" algn="just">
              <a:spcAft>
                <a:spcPts val="0"/>
              </a:spcAft>
            </a:pPr>
            <a:endParaRPr lang="en-US" dirty="0" smtClean="0">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spcAft>
                <a:spcPts val="0"/>
              </a:spcAft>
            </a:pPr>
            <a:r>
              <a:rPr lang="ru-RU" dirty="0" smtClean="0">
                <a:solidFill>
                  <a:srgbClr val="000000"/>
                </a:solidFill>
                <a:latin typeface="Times New Roman" panose="02020603050405020304" pitchFamily="18" charset="0"/>
              </a:rPr>
              <a:t>Isollat forms a polymeric lightweight, flexible, resilient, and durable coating that is not subject to burning, resistant to damage, and provides a significant reduction of heat losses from insulated structures.</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6127" y="4713145"/>
            <a:ext cx="892098" cy="1011932"/>
          </a:xfrm>
          <a:prstGeom prst="rect">
            <a:avLst/>
          </a:prstGeom>
        </p:spPr>
      </p:pic>
    </p:spTree>
    <p:extLst>
      <p:ext uri="{BB962C8B-B14F-4D97-AF65-F5344CB8AC3E}">
        <p14:creationId xmlns:p14="http://schemas.microsoft.com/office/powerpoint/2010/main" val="31603375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т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1" y="882620"/>
            <a:ext cx="1763688" cy="108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3" descr="т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00800"/>
            <a:ext cx="91440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3"/>
          <p:cNvSpPr>
            <a:spLocks noChangeArrowheads="1"/>
          </p:cNvSpPr>
          <p:nvPr/>
        </p:nvSpPr>
        <p:spPr bwMode="auto">
          <a:xfrm>
            <a:off x="0" y="1"/>
            <a:ext cx="9144000" cy="908050"/>
          </a:xfrm>
          <a:prstGeom prst="rect">
            <a:avLst/>
          </a:prstGeom>
          <a:solidFill>
            <a:srgbClr val="EA760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sz="2800" b="1" dirty="0" smtClean="0">
                <a:solidFill>
                  <a:schemeClr val="bg1"/>
                </a:solidFill>
                <a:latin typeface="Times New Roman" panose="02020603050405020304" pitchFamily="18" charset="0"/>
              </a:rPr>
              <a:t>Isollat coating usage efficiency</a:t>
            </a:r>
            <a:endParaRPr lang="en-US" altLang="ru-RU" sz="2800" b="1" dirty="0">
              <a:solidFill>
                <a:schemeClr val="bg1"/>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279029" y="914531"/>
            <a:ext cx="5821363" cy="1200329"/>
          </a:xfrm>
          <a:prstGeom prst="rect">
            <a:avLst/>
          </a:prstGeom>
        </p:spPr>
        <p:txBody>
          <a:bodyPr wrap="square">
            <a:spAutoFit/>
          </a:bodyPr>
          <a:lstStyle/>
          <a:p>
            <a:pPr hangingPunct="0"/>
            <a:r>
              <a:rPr lang="ru-RU" sz="1100" b="1" dirty="0" smtClean="0">
                <a:solidFill>
                  <a:srgbClr val="C00000"/>
                </a:solidFill>
                <a:latin typeface="Times New Roman" panose="02020603050405020304" pitchFamily="18" charset="0"/>
              </a:rPr>
              <a:t>Area 1</a:t>
            </a:r>
            <a:r>
              <a:rPr lang="ru-RU" sz="1100" b="1" dirty="0" smtClean="0">
                <a:latin typeface="Times New Roman" panose="02020603050405020304" pitchFamily="18" charset="0"/>
              </a:rPr>
              <a:t>:</a:t>
            </a:r>
            <a:r>
              <a:rPr dirty="0" smtClean="0"/>
              <a:t> </a:t>
            </a:r>
            <a:r>
              <a:rPr lang="ru-RU" sz="1100" b="1" dirty="0" smtClean="0">
                <a:latin typeface="Times New Roman" panose="02020603050405020304" pitchFamily="18" charset="0"/>
              </a:rPr>
              <a:t>Isollat 02 (</a:t>
            </a:r>
            <a:r>
              <a:rPr lang="ru-RU" sz="1100" dirty="0" smtClean="0">
                <a:latin typeface="Times New Roman" panose="02020603050405020304" pitchFamily="18" charset="0"/>
              </a:rPr>
              <a:t>0.5 </a:t>
            </a:r>
            <a:r>
              <a:rPr lang="ru-RU" sz="1100" dirty="0" err="1" smtClean="0">
                <a:latin typeface="Times New Roman" panose="02020603050405020304" pitchFamily="18" charset="0"/>
              </a:rPr>
              <a:t>mm</a:t>
            </a:r>
            <a:r>
              <a:rPr lang="ru-RU" sz="1100" dirty="0" smtClean="0">
                <a:latin typeface="Times New Roman" panose="02020603050405020304" pitchFamily="18" charset="0"/>
              </a:rPr>
              <a:t>).</a:t>
            </a:r>
            <a:endParaRPr lang="en-US" sz="1100" dirty="0" smtClean="0">
              <a:latin typeface="Times New Roman" panose="02020603050405020304" pitchFamily="18" charset="0"/>
            </a:endParaRPr>
          </a:p>
          <a:p>
            <a:pPr hangingPunct="0"/>
            <a:r>
              <a:rPr lang="ru-RU" sz="1100" b="1" dirty="0" err="1" smtClean="0">
                <a:solidFill>
                  <a:srgbClr val="C00000"/>
                </a:solidFill>
                <a:latin typeface="Times New Roman" panose="02020603050405020304" pitchFamily="18" charset="0"/>
              </a:rPr>
              <a:t>Area</a:t>
            </a:r>
            <a:r>
              <a:rPr lang="ru-RU" sz="1100" b="1" dirty="0" smtClean="0">
                <a:solidFill>
                  <a:srgbClr val="C00000"/>
                </a:solidFill>
                <a:latin typeface="Times New Roman" panose="02020603050405020304" pitchFamily="18" charset="0"/>
              </a:rPr>
              <a:t> 2</a:t>
            </a:r>
            <a:r>
              <a:rPr lang="ru-RU" sz="1100" b="1" dirty="0" smtClean="0">
                <a:latin typeface="Times New Roman" panose="02020603050405020304" pitchFamily="18" charset="0"/>
              </a:rPr>
              <a:t>: </a:t>
            </a:r>
            <a:r>
              <a:rPr lang="ru-RU" sz="1100" b="1" dirty="0" err="1" smtClean="0">
                <a:latin typeface="Times New Roman" panose="02020603050405020304" pitchFamily="18" charset="0"/>
              </a:rPr>
              <a:t>Isollat</a:t>
            </a:r>
            <a:r>
              <a:rPr lang="ru-RU" sz="1100" b="1" dirty="0" smtClean="0">
                <a:latin typeface="Times New Roman" panose="02020603050405020304" pitchFamily="18" charset="0"/>
              </a:rPr>
              <a:t> 02 (</a:t>
            </a:r>
            <a:r>
              <a:rPr lang="ru-RU" sz="1100" dirty="0" smtClean="0">
                <a:latin typeface="Times New Roman" panose="02020603050405020304" pitchFamily="18" charset="0"/>
              </a:rPr>
              <a:t>0.5 </a:t>
            </a:r>
            <a:r>
              <a:rPr lang="ru-RU" sz="1100" dirty="0" err="1" smtClean="0">
                <a:latin typeface="Times New Roman" panose="02020603050405020304" pitchFamily="18" charset="0"/>
              </a:rPr>
              <a:t>mm</a:t>
            </a:r>
            <a:r>
              <a:rPr lang="ru-RU" sz="1100" dirty="0" smtClean="0">
                <a:latin typeface="Times New Roman" panose="02020603050405020304" pitchFamily="18" charset="0"/>
              </a:rPr>
              <a:t>) + </a:t>
            </a:r>
            <a:r>
              <a:rPr lang="ru-RU" sz="1100" dirty="0" err="1" smtClean="0">
                <a:latin typeface="Times New Roman" panose="02020603050405020304" pitchFamily="18" charset="0"/>
              </a:rPr>
              <a:t>Geotextile</a:t>
            </a:r>
            <a:r>
              <a:rPr lang="ru-RU" sz="1100" dirty="0" smtClean="0">
                <a:latin typeface="Times New Roman" panose="02020603050405020304" pitchFamily="18" charset="0"/>
              </a:rPr>
              <a:t> </a:t>
            </a:r>
            <a:r>
              <a:rPr lang="ru-RU" sz="1100" dirty="0" err="1" smtClean="0">
                <a:latin typeface="Times New Roman" panose="02020603050405020304" pitchFamily="18" charset="0"/>
              </a:rPr>
              <a:t>fabric</a:t>
            </a:r>
            <a:r>
              <a:rPr lang="ru-RU" sz="1100" dirty="0" smtClean="0">
                <a:latin typeface="Times New Roman" panose="02020603050405020304" pitchFamily="18" charset="0"/>
              </a:rPr>
              <a:t> (1 </a:t>
            </a:r>
            <a:r>
              <a:rPr lang="ru-RU" sz="1100" dirty="0" err="1" smtClean="0">
                <a:latin typeface="Times New Roman" panose="02020603050405020304" pitchFamily="18" charset="0"/>
              </a:rPr>
              <a:t>layer</a:t>
            </a:r>
            <a:r>
              <a:rPr lang="ru-RU" sz="1100" dirty="0" smtClean="0">
                <a:latin typeface="Times New Roman" panose="02020603050405020304" pitchFamily="18" charset="0"/>
              </a:rPr>
              <a:t>) + </a:t>
            </a:r>
            <a:r>
              <a:rPr lang="ru-RU" sz="1100" b="1" dirty="0" err="1" smtClean="0">
                <a:latin typeface="Times New Roman" panose="02020603050405020304" pitchFamily="18" charset="0"/>
              </a:rPr>
              <a:t>Isollat</a:t>
            </a:r>
            <a:r>
              <a:rPr lang="ru-RU" sz="1100" b="1" dirty="0" smtClean="0">
                <a:latin typeface="Times New Roman" panose="02020603050405020304" pitchFamily="18" charset="0"/>
              </a:rPr>
              <a:t> 02 (</a:t>
            </a:r>
            <a:r>
              <a:rPr lang="ru-RU" sz="1100" dirty="0" smtClean="0">
                <a:latin typeface="Times New Roman" panose="02020603050405020304" pitchFamily="18" charset="0"/>
              </a:rPr>
              <a:t>0.5</a:t>
            </a:r>
            <a:r>
              <a:rPr dirty="0" smtClean="0"/>
              <a:t> </a:t>
            </a:r>
            <a:r>
              <a:rPr lang="ru-RU" sz="1100" dirty="0" err="1" smtClean="0">
                <a:latin typeface="Times New Roman" panose="02020603050405020304" pitchFamily="18" charset="0"/>
              </a:rPr>
              <a:t>mm</a:t>
            </a:r>
            <a:r>
              <a:rPr lang="ru-RU" sz="1100" dirty="0" smtClean="0">
                <a:latin typeface="Times New Roman" panose="02020603050405020304" pitchFamily="18" charset="0"/>
              </a:rPr>
              <a:t>)</a:t>
            </a:r>
          </a:p>
          <a:p>
            <a:r>
              <a:rPr lang="ru-RU" sz="1100" b="1" dirty="0" err="1" smtClean="0">
                <a:solidFill>
                  <a:srgbClr val="C00000"/>
                </a:solidFill>
                <a:latin typeface="Times New Roman" panose="02020603050405020304" pitchFamily="18" charset="0"/>
              </a:rPr>
              <a:t>Area</a:t>
            </a:r>
            <a:r>
              <a:rPr lang="ru-RU" sz="1100" b="1" dirty="0" smtClean="0">
                <a:solidFill>
                  <a:srgbClr val="C00000"/>
                </a:solidFill>
                <a:latin typeface="Times New Roman" panose="02020603050405020304" pitchFamily="18" charset="0"/>
              </a:rPr>
              <a:t> 3</a:t>
            </a:r>
            <a:r>
              <a:rPr lang="ru-RU" sz="1100" b="1" dirty="0" smtClean="0">
                <a:latin typeface="Times New Roman" panose="02020603050405020304" pitchFamily="18" charset="0"/>
              </a:rPr>
              <a:t>: </a:t>
            </a:r>
            <a:r>
              <a:rPr lang="ru-RU" sz="1100" dirty="0" smtClean="0">
                <a:latin typeface="Times New Roman" panose="02020603050405020304" pitchFamily="18" charset="0"/>
              </a:rPr>
              <a:t>Similar to </a:t>
            </a:r>
            <a:r>
              <a:rPr lang="ru-RU" sz="1100" b="1" dirty="0" smtClean="0">
                <a:latin typeface="Times New Roman" panose="02020603050405020304" pitchFamily="18" charset="0"/>
              </a:rPr>
              <a:t>Area 2</a:t>
            </a:r>
            <a:r>
              <a:rPr lang="ru-RU" sz="1100" dirty="0" smtClean="0">
                <a:latin typeface="Times New Roman" panose="02020603050405020304" pitchFamily="18" charset="0"/>
              </a:rPr>
              <a:t> +</a:t>
            </a:r>
            <a:r>
              <a:rPr dirty="0" smtClean="0"/>
              <a:t> </a:t>
            </a:r>
            <a:r>
              <a:rPr lang="ru-RU" sz="1100" dirty="0">
                <a:latin typeface="Times New Roman" panose="02020603050405020304" pitchFamily="18" charset="0"/>
              </a:rPr>
              <a:t>Geotextile fabric (1 layer) + </a:t>
            </a:r>
            <a:r>
              <a:rPr lang="ru-RU" sz="1100" b="1" dirty="0" smtClean="0">
                <a:latin typeface="Times New Roman" panose="02020603050405020304" pitchFamily="18" charset="0"/>
              </a:rPr>
              <a:t>Isollat 02 (</a:t>
            </a:r>
            <a:r>
              <a:rPr lang="ru-RU" sz="1100" dirty="0" smtClean="0">
                <a:latin typeface="Times New Roman" panose="02020603050405020304" pitchFamily="18" charset="0"/>
              </a:rPr>
              <a:t>0.5</a:t>
            </a:r>
            <a:r>
              <a:rPr lang="ru-RU" sz="1100" dirty="0">
                <a:latin typeface="Times New Roman" panose="02020603050405020304" pitchFamily="18" charset="0"/>
              </a:rPr>
              <a:t> </a:t>
            </a:r>
            <a:r>
              <a:rPr lang="ru-RU" sz="1100" dirty="0" smtClean="0">
                <a:latin typeface="Times New Roman" panose="02020603050405020304" pitchFamily="18" charset="0"/>
              </a:rPr>
              <a:t>mm)</a:t>
            </a:r>
          </a:p>
          <a:p>
            <a:r>
              <a:rPr dirty="0" smtClean="0"/>
              <a:t> </a:t>
            </a:r>
            <a:endParaRPr lang="en-US" sz="1400"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045" y="885981"/>
            <a:ext cx="2059619" cy="3547300"/>
          </a:xfrm>
          <a:prstGeom prst="rect">
            <a:avLst/>
          </a:prstGeom>
        </p:spPr>
      </p:pic>
      <p:cxnSp>
        <p:nvCxnSpPr>
          <p:cNvPr id="5" name="Прямая со стрелкой 4"/>
          <p:cNvCxnSpPr/>
          <p:nvPr/>
        </p:nvCxnSpPr>
        <p:spPr>
          <a:xfrm flipV="1">
            <a:off x="1393524" y="1052737"/>
            <a:ext cx="946228" cy="46195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Прямая со стрелкой 6"/>
          <p:cNvCxnSpPr/>
          <p:nvPr/>
        </p:nvCxnSpPr>
        <p:spPr>
          <a:xfrm flipV="1">
            <a:off x="1393525" y="1422564"/>
            <a:ext cx="911662" cy="4410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Прямая со стрелкой 11"/>
          <p:cNvCxnSpPr/>
          <p:nvPr/>
        </p:nvCxnSpPr>
        <p:spPr>
          <a:xfrm flipV="1">
            <a:off x="1393524" y="1684138"/>
            <a:ext cx="943521" cy="5921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4" name="Рисунок 13"/>
          <p:cNvPicPr>
            <a:picLocks noChangeAspect="1"/>
          </p:cNvPicPr>
          <p:nvPr/>
        </p:nvPicPr>
        <p:blipFill>
          <a:blip r:embed="rId5" cstate="print"/>
          <a:stretch>
            <a:fillRect/>
          </a:stretch>
        </p:blipFill>
        <p:spPr>
          <a:xfrm>
            <a:off x="5924420" y="1978644"/>
            <a:ext cx="617121" cy="1990553"/>
          </a:xfrm>
          <a:prstGeom prst="rect">
            <a:avLst/>
          </a:prstGeom>
        </p:spPr>
      </p:pic>
      <p:pic>
        <p:nvPicPr>
          <p:cNvPr id="15" name="Рисунок 14"/>
          <p:cNvPicPr>
            <a:picLocks noChangeAspect="1"/>
          </p:cNvPicPr>
          <p:nvPr/>
        </p:nvPicPr>
        <p:blipFill>
          <a:blip r:embed="rId6" cstate="print"/>
          <a:stretch>
            <a:fillRect/>
          </a:stretch>
        </p:blipFill>
        <p:spPr>
          <a:xfrm>
            <a:off x="6508485" y="1978643"/>
            <a:ext cx="712580" cy="1990553"/>
          </a:xfrm>
          <a:prstGeom prst="rect">
            <a:avLst/>
          </a:prstGeom>
        </p:spPr>
      </p:pic>
      <p:pic>
        <p:nvPicPr>
          <p:cNvPr id="16" name="Рисунок 15"/>
          <p:cNvPicPr>
            <a:picLocks noChangeAspect="1"/>
          </p:cNvPicPr>
          <p:nvPr/>
        </p:nvPicPr>
        <p:blipFill>
          <a:blip r:embed="rId7" cstate="print"/>
          <a:stretch>
            <a:fillRect/>
          </a:stretch>
        </p:blipFill>
        <p:spPr>
          <a:xfrm>
            <a:off x="7169295" y="1978642"/>
            <a:ext cx="694169" cy="1990554"/>
          </a:xfrm>
          <a:prstGeom prst="rect">
            <a:avLst/>
          </a:prstGeom>
        </p:spPr>
      </p:pic>
      <p:pic>
        <p:nvPicPr>
          <p:cNvPr id="17" name="Рисунок 16"/>
          <p:cNvPicPr>
            <a:picLocks noChangeAspect="1"/>
          </p:cNvPicPr>
          <p:nvPr/>
        </p:nvPicPr>
        <p:blipFill>
          <a:blip r:embed="rId8" cstate="print"/>
          <a:stretch>
            <a:fillRect/>
          </a:stretch>
        </p:blipFill>
        <p:spPr>
          <a:xfrm>
            <a:off x="7811949" y="1978642"/>
            <a:ext cx="679269" cy="1991149"/>
          </a:xfrm>
          <a:prstGeom prst="rect">
            <a:avLst/>
          </a:prstGeom>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24420" y="3999662"/>
            <a:ext cx="2566798" cy="1465034"/>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01584" y="5445224"/>
            <a:ext cx="842416" cy="955576"/>
          </a:xfrm>
          <a:prstGeom prst="rect">
            <a:avLst/>
          </a:prstGeom>
        </p:spPr>
      </p:pic>
      <p:cxnSp>
        <p:nvCxnSpPr>
          <p:cNvPr id="22" name="Прямая со стрелкой 21"/>
          <p:cNvCxnSpPr/>
          <p:nvPr/>
        </p:nvCxnSpPr>
        <p:spPr>
          <a:xfrm>
            <a:off x="6156176" y="2276271"/>
            <a:ext cx="216024" cy="194481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a:off x="6852650" y="2682498"/>
            <a:ext cx="95614" cy="225867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a:off x="7524328" y="2420888"/>
            <a:ext cx="0" cy="266429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a:off x="8100392" y="2276271"/>
            <a:ext cx="0" cy="28809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30" name="Таблица 29"/>
          <p:cNvGraphicFramePr>
            <a:graphicFrameLocks noGrp="1"/>
          </p:cNvGraphicFramePr>
          <p:nvPr>
            <p:extLst>
              <p:ext uri="{D42A27DB-BD31-4B8C-83A1-F6EECF244321}">
                <p14:modId xmlns:p14="http://schemas.microsoft.com/office/powerpoint/2010/main" val="1667086588"/>
              </p:ext>
            </p:extLst>
          </p:nvPr>
        </p:nvGraphicFramePr>
        <p:xfrm>
          <a:off x="4016095" y="5668343"/>
          <a:ext cx="4210623" cy="424953"/>
        </p:xfrm>
        <a:graphic>
          <a:graphicData uri="http://schemas.openxmlformats.org/drawingml/2006/table">
            <a:tbl>
              <a:tblPr>
                <a:tableStyleId>{5C22544A-7EE6-4342-B048-85BDC9FD1C3A}</a:tableStyleId>
              </a:tblPr>
              <a:tblGrid>
                <a:gridCol w="1052657"/>
                <a:gridCol w="1064755"/>
                <a:gridCol w="1016357"/>
                <a:gridCol w="1076854"/>
              </a:tblGrid>
              <a:tr h="251804">
                <a:tc>
                  <a:txBody>
                    <a:bodyPr/>
                    <a:lstStyle/>
                    <a:p>
                      <a:pPr algn="ctr" fontAlgn="ctr"/>
                      <a:r>
                        <a:rPr lang="ru-RU" sz="1000" u="none" strike="noStrike" dirty="0">
                          <a:solidFill>
                            <a:srgbClr val="C00000"/>
                          </a:solidFill>
                          <a:effectLst/>
                          <a:latin typeface="Times New Roman" panose="02020603050405020304" pitchFamily="18" charset="0"/>
                        </a:rPr>
                        <a:t>Open pipe</a:t>
                      </a:r>
                      <a:r>
                        <a:rPr lang="ru-RU" sz="1000" u="none" strike="noStrike" dirty="0">
                          <a:effectLst/>
                          <a:latin typeface="Times New Roman" panose="02020603050405020304" pitchFamily="18" charset="0"/>
                        </a:rPr>
                        <a:t>.</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000" u="none" strike="noStrike" dirty="0">
                          <a:solidFill>
                            <a:srgbClr val="C00000"/>
                          </a:solidFill>
                          <a:effectLst/>
                          <a:latin typeface="Times New Roman" panose="02020603050405020304" pitchFamily="18" charset="0"/>
                        </a:rPr>
                        <a:t>Surface 1</a:t>
                      </a:r>
                      <a:endParaRPr lang="en-US" sz="1000" b="0" i="0" u="none" strike="noStrike" dirty="0">
                        <a:solidFill>
                          <a:srgbClr val="C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000" u="none" strike="noStrike" dirty="0">
                          <a:solidFill>
                            <a:srgbClr val="C00000"/>
                          </a:solidFill>
                          <a:effectLst/>
                          <a:latin typeface="Times New Roman" panose="02020603050405020304" pitchFamily="18" charset="0"/>
                        </a:rPr>
                        <a:t>Surface 2</a:t>
                      </a:r>
                      <a:endParaRPr lang="en-US" sz="1000" b="0" i="0" u="none" strike="noStrike" dirty="0">
                        <a:solidFill>
                          <a:srgbClr val="C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000" u="none" strike="noStrike" dirty="0">
                          <a:solidFill>
                            <a:srgbClr val="C00000"/>
                          </a:solidFill>
                          <a:effectLst/>
                          <a:latin typeface="Times New Roman" panose="02020603050405020304" pitchFamily="18" charset="0"/>
                        </a:rPr>
                        <a:t>Surface 3</a:t>
                      </a:r>
                      <a:endParaRPr lang="en-US" sz="1000" b="0" i="0" u="none" strike="noStrike" dirty="0">
                        <a:solidFill>
                          <a:srgbClr val="C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3149">
                <a:tc>
                  <a:txBody>
                    <a:bodyPr/>
                    <a:lstStyle/>
                    <a:p>
                      <a:pPr algn="ctr" fontAlgn="ctr"/>
                      <a:r>
                        <a:rPr lang="ru-RU" sz="1000" u="none" strike="noStrike" dirty="0">
                          <a:effectLst/>
                          <a:latin typeface="Times New Roman" panose="02020603050405020304" pitchFamily="18" charset="0"/>
                        </a:rPr>
                        <a:t>876 W/m</a:t>
                      </a:r>
                      <a:r>
                        <a:rPr lang="ru-RU" sz="1000" u="none" strike="noStrike" baseline="30000" dirty="0">
                          <a:effectLst/>
                          <a:latin typeface="Times New Roman" panose="02020603050405020304" pitchFamily="18" charset="0"/>
                        </a:rPr>
                        <a:t>2</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latin typeface="Times New Roman" panose="02020603050405020304" pitchFamily="18" charset="0"/>
                        </a:rPr>
                        <a:t>283 W/m</a:t>
                      </a:r>
                      <a:r>
                        <a:rPr lang="ru-RU" sz="1000" u="none" strike="noStrike" baseline="30000">
                          <a:effectLst/>
                          <a:latin typeface="Times New Roman" panose="02020603050405020304" pitchFamily="18" charset="0"/>
                        </a:rPr>
                        <a:t>2</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latin typeface="Times New Roman" panose="02020603050405020304" pitchFamily="18" charset="0"/>
                        </a:rPr>
                        <a:t>184 W/m</a:t>
                      </a:r>
                      <a:r>
                        <a:rPr lang="ru-RU" sz="1000" u="none" strike="noStrike" baseline="30000">
                          <a:effectLst/>
                          <a:latin typeface="Times New Roman" panose="02020603050405020304" pitchFamily="18" charset="0"/>
                        </a:rPr>
                        <a:t>2</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latin typeface="Times New Roman" panose="02020603050405020304" pitchFamily="18" charset="0"/>
                        </a:rPr>
                        <a:t>141 W/m</a:t>
                      </a:r>
                      <a:r>
                        <a:rPr lang="ru-RU" sz="1000" u="none" strike="noStrike" baseline="30000" dirty="0">
                          <a:effectLst/>
                          <a:latin typeface="Times New Roman" panose="02020603050405020304" pitchFamily="18" charset="0"/>
                        </a:rPr>
                        <a:t>2</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028"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85559" y="2188465"/>
            <a:ext cx="2776848" cy="3314911"/>
          </a:xfrm>
          <a:prstGeom prst="rect">
            <a:avLst/>
          </a:prstGeom>
          <a:noFill/>
          <a:extLst>
            <a:ext uri="{909E8E84-426E-40DD-AFC4-6F175D3DCCD1}">
              <a14:hiddenFill xmlns:a14="http://schemas.microsoft.com/office/drawing/2010/main">
                <a:solidFill>
                  <a:srgbClr val="FFFFFF"/>
                </a:solidFill>
              </a14:hiddenFill>
            </a:ext>
          </a:extLst>
        </p:spPr>
      </p:pic>
      <p:sp>
        <p:nvSpPr>
          <p:cNvPr id="36" name="Прямоугольник 35"/>
          <p:cNvSpPr/>
          <p:nvPr/>
        </p:nvSpPr>
        <p:spPr>
          <a:xfrm>
            <a:off x="3319986" y="1715888"/>
            <a:ext cx="2090803" cy="430887"/>
          </a:xfrm>
          <a:prstGeom prst="rect">
            <a:avLst/>
          </a:prstGeom>
        </p:spPr>
        <p:txBody>
          <a:bodyPr wrap="square">
            <a:spAutoFit/>
          </a:bodyPr>
          <a:lstStyle/>
          <a:p>
            <a:pPr algn="ctr"/>
            <a:r>
              <a:rPr lang="ru-RU" sz="1100" b="1" dirty="0" smtClean="0">
                <a:solidFill>
                  <a:srgbClr val="C00000"/>
                </a:solidFill>
                <a:latin typeface="Times New Roman" panose="02020603050405020304" pitchFamily="18" charset="0"/>
              </a:rPr>
              <a:t>Temperature at the surface of the coating.</a:t>
            </a:r>
            <a:r>
              <a:rPr dirty="0" smtClean="0"/>
              <a:t> </a:t>
            </a:r>
            <a:endParaRPr lang="en-US" sz="1100" b="1" dirty="0">
              <a:solidFill>
                <a:srgbClr val="C00000"/>
              </a:solidFill>
            </a:endParaRPr>
          </a:p>
        </p:txBody>
      </p:sp>
      <p:sp>
        <p:nvSpPr>
          <p:cNvPr id="37" name="Прямоугольник 36"/>
          <p:cNvSpPr/>
          <p:nvPr/>
        </p:nvSpPr>
        <p:spPr>
          <a:xfrm>
            <a:off x="5959303" y="1709712"/>
            <a:ext cx="2449784" cy="461665"/>
          </a:xfrm>
          <a:prstGeom prst="rect">
            <a:avLst/>
          </a:prstGeom>
        </p:spPr>
        <p:txBody>
          <a:bodyPr wrap="square">
            <a:spAutoFit/>
          </a:bodyPr>
          <a:lstStyle/>
          <a:p>
            <a:pPr algn="ctr"/>
            <a:r>
              <a:rPr lang="ru-RU" sz="1200" b="1" dirty="0">
                <a:solidFill>
                  <a:srgbClr val="C00000"/>
                </a:solidFill>
                <a:latin typeface="Times New Roman" panose="02020603050405020304" pitchFamily="18" charset="0"/>
              </a:rPr>
              <a:t>Heat flux density measurement</a:t>
            </a:r>
            <a:endParaRPr lang="en-US" sz="1200" b="1" dirty="0">
              <a:solidFill>
                <a:srgbClr val="C00000"/>
              </a:solidFill>
            </a:endParaRPr>
          </a:p>
        </p:txBody>
      </p:sp>
      <p:sp>
        <p:nvSpPr>
          <p:cNvPr id="38" name="Прямоугольник 37"/>
          <p:cNvSpPr/>
          <p:nvPr/>
        </p:nvSpPr>
        <p:spPr>
          <a:xfrm>
            <a:off x="500408" y="4887963"/>
            <a:ext cx="2703439" cy="1415772"/>
          </a:xfrm>
          <a:prstGeom prst="rect">
            <a:avLst/>
          </a:prstGeom>
        </p:spPr>
        <p:txBody>
          <a:bodyPr wrap="square">
            <a:spAutoFit/>
          </a:bodyPr>
          <a:lstStyle/>
          <a:p>
            <a:r>
              <a:rPr lang="ru-RU" b="1" dirty="0">
                <a:solidFill>
                  <a:srgbClr val="C00000"/>
                </a:solidFill>
                <a:latin typeface="Times New Roman" panose="02020603050405020304" pitchFamily="18" charset="0"/>
              </a:rPr>
              <a:t>As a result of the tests, the heat losses for the tested </a:t>
            </a:r>
            <a:r>
              <a:rPr lang="ru-RU" b="1" dirty="0" err="1">
                <a:solidFill>
                  <a:srgbClr val="C00000"/>
                </a:solidFill>
                <a:latin typeface="Times New Roman" panose="02020603050405020304" pitchFamily="18" charset="0"/>
              </a:rPr>
              <a:t>area</a:t>
            </a:r>
            <a:r>
              <a:rPr lang="ru-RU" b="1" dirty="0">
                <a:solidFill>
                  <a:srgbClr val="C00000"/>
                </a:solidFill>
                <a:latin typeface="Times New Roman" panose="02020603050405020304" pitchFamily="18" charset="0"/>
              </a:rPr>
              <a:t> </a:t>
            </a:r>
            <a:r>
              <a:rPr lang="ru-RU" b="1" dirty="0" smtClean="0">
                <a:solidFill>
                  <a:srgbClr val="C00000"/>
                </a:solidFill>
                <a:latin typeface="Times New Roman" panose="02020603050405020304" pitchFamily="18" charset="0"/>
              </a:rPr>
              <a:t>w</a:t>
            </a:r>
            <a:r>
              <a:rPr lang="en-US" b="1" dirty="0" smtClean="0">
                <a:solidFill>
                  <a:srgbClr val="C00000"/>
                </a:solidFill>
                <a:latin typeface="Times New Roman" panose="02020603050405020304" pitchFamily="18" charset="0"/>
              </a:rPr>
              <a:t>e</a:t>
            </a:r>
            <a:r>
              <a:rPr lang="ru-RU" b="1" dirty="0" err="1" smtClean="0">
                <a:solidFill>
                  <a:srgbClr val="C00000"/>
                </a:solidFill>
                <a:latin typeface="Times New Roman" panose="02020603050405020304" pitchFamily="18" charset="0"/>
              </a:rPr>
              <a:t>re</a:t>
            </a:r>
            <a:r>
              <a:rPr lang="ru-RU" b="1" dirty="0" smtClean="0">
                <a:solidFill>
                  <a:srgbClr val="C00000"/>
                </a:solidFill>
                <a:latin typeface="Times New Roman" panose="02020603050405020304" pitchFamily="18" charset="0"/>
              </a:rPr>
              <a:t> </a:t>
            </a:r>
            <a:r>
              <a:rPr lang="ru-RU" b="1" dirty="0">
                <a:solidFill>
                  <a:srgbClr val="C00000"/>
                </a:solidFill>
                <a:latin typeface="Times New Roman" panose="02020603050405020304" pitchFamily="18" charset="0"/>
              </a:rPr>
              <a:t>decreased by factor </a:t>
            </a:r>
            <a:r>
              <a:rPr lang="ru-RU" b="1" dirty="0" err="1">
                <a:solidFill>
                  <a:srgbClr val="C00000"/>
                </a:solidFill>
                <a:latin typeface="Times New Roman" panose="02020603050405020304" pitchFamily="18" charset="0"/>
              </a:rPr>
              <a:t>of</a:t>
            </a:r>
            <a:r>
              <a:rPr lang="ru-RU" b="1" dirty="0">
                <a:solidFill>
                  <a:srgbClr val="C00000"/>
                </a:solidFill>
                <a:latin typeface="Times New Roman" panose="02020603050405020304" pitchFamily="18" charset="0"/>
              </a:rPr>
              <a:t> </a:t>
            </a:r>
            <a:r>
              <a:rPr lang="ru-RU" b="1" dirty="0" smtClean="0">
                <a:solidFill>
                  <a:srgbClr val="C00000"/>
                </a:solidFill>
                <a:latin typeface="Times New Roman" panose="02020603050405020304" pitchFamily="18" charset="0"/>
              </a:rPr>
              <a:t>6</a:t>
            </a:r>
            <a:r>
              <a:rPr lang="en-US" b="1" dirty="0" smtClean="0">
                <a:solidFill>
                  <a:srgbClr val="C00000"/>
                </a:solidFill>
                <a:latin typeface="Times New Roman" panose="02020603050405020304" pitchFamily="18" charset="0"/>
              </a:rPr>
              <a:t> </a:t>
            </a:r>
            <a:r>
              <a:rPr lang="en-US" sz="1400" b="1" dirty="0" smtClean="0">
                <a:solidFill>
                  <a:srgbClr val="C00000"/>
                </a:solidFill>
                <a:latin typeface="Times New Roman" panose="02020603050405020304" pitchFamily="18" charset="0"/>
              </a:rPr>
              <a:t>(876</a:t>
            </a:r>
            <a:r>
              <a:rPr lang="ru-RU" sz="1400" b="1" dirty="0">
                <a:solidFill>
                  <a:srgbClr val="C00000"/>
                </a:solidFill>
                <a:latin typeface="Times New Roman" panose="02020603050405020304" pitchFamily="18" charset="0"/>
              </a:rPr>
              <a:t> </a:t>
            </a:r>
            <a:r>
              <a:rPr lang="ru-RU" sz="1400" b="1" dirty="0" smtClean="0">
                <a:solidFill>
                  <a:srgbClr val="C00000"/>
                </a:solidFill>
                <a:latin typeface="Times New Roman" panose="02020603050405020304" pitchFamily="18" charset="0"/>
              </a:rPr>
              <a:t>W/m</a:t>
            </a:r>
            <a:r>
              <a:rPr lang="ru-RU" sz="1400" b="1" baseline="30000" dirty="0" smtClean="0">
                <a:solidFill>
                  <a:srgbClr val="C00000"/>
                </a:solidFill>
                <a:latin typeface="Times New Roman" panose="02020603050405020304" pitchFamily="18" charset="0"/>
              </a:rPr>
              <a:t>2</a:t>
            </a:r>
            <a:r>
              <a:rPr lang="en-US" sz="1400" b="1" dirty="0" smtClean="0">
                <a:solidFill>
                  <a:srgbClr val="C00000"/>
                </a:solidFill>
                <a:latin typeface="Times New Roman" panose="02020603050405020304" pitchFamily="18" charset="0"/>
              </a:rPr>
              <a:t>/141</a:t>
            </a:r>
            <a:r>
              <a:rPr lang="ru-RU" sz="1400" b="1" dirty="0">
                <a:solidFill>
                  <a:srgbClr val="C00000"/>
                </a:solidFill>
                <a:latin typeface="Times New Roman" panose="02020603050405020304" pitchFamily="18" charset="0"/>
              </a:rPr>
              <a:t> </a:t>
            </a:r>
            <a:r>
              <a:rPr lang="ru-RU" sz="1400" b="1" dirty="0" smtClean="0">
                <a:solidFill>
                  <a:srgbClr val="C00000"/>
                </a:solidFill>
                <a:latin typeface="Times New Roman" panose="02020603050405020304" pitchFamily="18" charset="0"/>
              </a:rPr>
              <a:t>W/m</a:t>
            </a:r>
            <a:r>
              <a:rPr lang="ru-RU" sz="1400" b="1" baseline="30000" dirty="0" smtClean="0">
                <a:solidFill>
                  <a:srgbClr val="C00000"/>
                </a:solidFill>
                <a:latin typeface="Times New Roman" panose="02020603050405020304" pitchFamily="18" charset="0"/>
              </a:rPr>
              <a:t>2</a:t>
            </a:r>
            <a:r>
              <a:rPr lang="en-US" sz="1400" b="1" baseline="30000" dirty="0">
                <a:solidFill>
                  <a:srgbClr val="C00000"/>
                </a:solidFill>
                <a:latin typeface="Times New Roman" panose="02020603050405020304" pitchFamily="18" charset="0"/>
              </a:rPr>
              <a:t> </a:t>
            </a:r>
            <a:r>
              <a:rPr lang="en-US" sz="1400" b="1" dirty="0" smtClean="0">
                <a:solidFill>
                  <a:srgbClr val="C00000"/>
                </a:solidFill>
                <a:latin typeface="Times New Roman" panose="02020603050405020304" pitchFamily="18" charset="0"/>
              </a:rPr>
              <a:t> = 6,2)</a:t>
            </a:r>
            <a:endParaRPr lang="ru-RU" sz="1400" b="1" dirty="0">
              <a:solidFill>
                <a:srgbClr val="C00000"/>
              </a:solidFill>
              <a:latin typeface="Times New Roman" panose="02020603050405020304" pitchFamily="18" charset="0"/>
            </a:endParaRPr>
          </a:p>
        </p:txBody>
      </p:sp>
    </p:spTree>
    <p:extLst>
      <p:ext uri="{BB962C8B-B14F-4D97-AF65-F5344CB8AC3E}">
        <p14:creationId xmlns:p14="http://schemas.microsoft.com/office/powerpoint/2010/main" val="365693652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т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908051"/>
            <a:ext cx="1763688" cy="108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3" descr="т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00800"/>
            <a:ext cx="91440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3"/>
          <p:cNvSpPr>
            <a:spLocks noChangeArrowheads="1"/>
          </p:cNvSpPr>
          <p:nvPr/>
        </p:nvSpPr>
        <p:spPr bwMode="auto">
          <a:xfrm>
            <a:off x="0" y="1"/>
            <a:ext cx="9144000" cy="908050"/>
          </a:xfrm>
          <a:prstGeom prst="rect">
            <a:avLst/>
          </a:prstGeom>
          <a:solidFill>
            <a:srgbClr val="EA760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sz="2800" b="1" dirty="0">
                <a:solidFill>
                  <a:schemeClr val="bg1"/>
                </a:solidFill>
                <a:latin typeface="Times New Roman" panose="02020603050405020304" pitchFamily="18" charset="0"/>
              </a:rPr>
              <a:t>Isollat coating usage efficiency</a:t>
            </a:r>
            <a:endParaRPr lang="en-US" altLang="ru-RU" sz="2800" b="1" dirty="0">
              <a:solidFill>
                <a:schemeClr val="bg1"/>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5271957"/>
            <a:ext cx="892098" cy="1011932"/>
          </a:xfrm>
          <a:prstGeom prst="rect">
            <a:avLst/>
          </a:prstGeom>
        </p:spPr>
      </p:pic>
      <p:sp>
        <p:nvSpPr>
          <p:cNvPr id="14" name="Прямоугольник 13"/>
          <p:cNvSpPr/>
          <p:nvPr/>
        </p:nvSpPr>
        <p:spPr>
          <a:xfrm>
            <a:off x="971600" y="1071671"/>
            <a:ext cx="7128792" cy="677108"/>
          </a:xfrm>
          <a:prstGeom prst="rect">
            <a:avLst/>
          </a:prstGeom>
        </p:spPr>
        <p:txBody>
          <a:bodyPr wrap="square">
            <a:spAutoFit/>
          </a:bodyPr>
          <a:lstStyle/>
          <a:p>
            <a:pPr algn="ctr"/>
            <a:r>
              <a:rPr lang="ru-RU" b="1" dirty="0" smtClean="0">
                <a:latin typeface="Times New Roman" panose="02020603050405020304" pitchFamily="18" charset="0"/>
              </a:rPr>
              <a:t>Comparative thermal imaging photography of coated and </a:t>
            </a:r>
            <a:r>
              <a:rPr lang="ru-RU" sz="2000" b="1" dirty="0" smtClean="0">
                <a:solidFill>
                  <a:srgbClr val="C00000"/>
                </a:solidFill>
                <a:latin typeface="Times New Roman" panose="02020603050405020304" pitchFamily="18" charset="0"/>
              </a:rPr>
              <a:t>not </a:t>
            </a:r>
            <a:r>
              <a:rPr lang="ru-RU" b="1" dirty="0" smtClean="0">
                <a:latin typeface="Times New Roman" panose="02020603050405020304" pitchFamily="18" charset="0"/>
              </a:rPr>
              <a:t>coated part of the building face at </a:t>
            </a:r>
            <a:r>
              <a:rPr lang="ru-RU" b="1" dirty="0" smtClean="0">
                <a:solidFill>
                  <a:srgbClr val="C00000"/>
                </a:solidFill>
                <a:latin typeface="Times New Roman" panose="02020603050405020304" pitchFamily="18" charset="0"/>
              </a:rPr>
              <a:t>-</a:t>
            </a:r>
            <a:r>
              <a:rPr lang="ru-RU" b="1" dirty="0" err="1" smtClean="0">
                <a:solidFill>
                  <a:srgbClr val="C00000"/>
                </a:solidFill>
                <a:latin typeface="Times New Roman" panose="02020603050405020304" pitchFamily="18" charset="0"/>
              </a:rPr>
              <a:t>4°C</a:t>
            </a:r>
            <a:endParaRPr lang="en-US" dirty="0">
              <a:solidFill>
                <a:srgbClr val="C00000"/>
              </a:solidFill>
            </a:endParaRPr>
          </a:p>
        </p:txBody>
      </p:sp>
      <p:sp>
        <p:nvSpPr>
          <p:cNvPr id="17" name="Прямоугольник 16"/>
          <p:cNvSpPr/>
          <p:nvPr/>
        </p:nvSpPr>
        <p:spPr>
          <a:xfrm>
            <a:off x="485345" y="5373913"/>
            <a:ext cx="4572000" cy="646331"/>
          </a:xfrm>
          <a:prstGeom prst="rect">
            <a:avLst/>
          </a:prstGeom>
        </p:spPr>
        <p:txBody>
          <a:bodyPr>
            <a:spAutoFit/>
          </a:bodyPr>
          <a:lstStyle/>
          <a:p>
            <a:r>
              <a:rPr lang="ru-RU" b="1" dirty="0" smtClean="0">
                <a:solidFill>
                  <a:srgbClr val="C00000"/>
                </a:solidFill>
                <a:latin typeface="Times New Roman" panose="02020603050405020304" pitchFamily="18" charset="0"/>
              </a:rPr>
              <a:t>Thermal imaging photography revealed the temperature difference </a:t>
            </a:r>
            <a:r>
              <a:rPr lang="ru-RU" b="1" dirty="0" err="1" smtClean="0">
                <a:solidFill>
                  <a:srgbClr val="C00000"/>
                </a:solidFill>
                <a:latin typeface="Times New Roman" panose="02020603050405020304" pitchFamily="18" charset="0"/>
              </a:rPr>
              <a:t>of</a:t>
            </a:r>
            <a:r>
              <a:rPr lang="ru-RU" b="1" dirty="0" smtClean="0">
                <a:solidFill>
                  <a:srgbClr val="C00000"/>
                </a:solidFill>
                <a:latin typeface="Times New Roman" panose="02020603050405020304" pitchFamily="18" charset="0"/>
              </a:rPr>
              <a:t> </a:t>
            </a:r>
            <a:r>
              <a:rPr lang="ru-RU" b="1" dirty="0" err="1" smtClean="0">
                <a:solidFill>
                  <a:srgbClr val="C00000"/>
                </a:solidFill>
                <a:latin typeface="Times New Roman" panose="02020603050405020304" pitchFamily="18" charset="0"/>
              </a:rPr>
              <a:t>2°C</a:t>
            </a:r>
            <a:endParaRPr lang="en-US" b="1" dirty="0">
              <a:solidFill>
                <a:srgbClr val="C00000"/>
              </a:solidFill>
              <a:latin typeface="Times New Roman" panose="02020603050405020304" pitchFamily="18" charset="0"/>
            </a:endParaRPr>
          </a:p>
        </p:txBody>
      </p:sp>
      <p:pic>
        <p:nvPicPr>
          <p:cNvPr id="1026" name="Рисунок 2" descr="C:\PROGRA~1\SATREP~1\SatWordTemp\1.bmp"/>
          <p:cNvPicPr>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4550794" y="1738770"/>
            <a:ext cx="3520024" cy="239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Рисунок 3" descr="C:\PROGRA~1\SATREP~1\SatWordTemp\2.bmp"/>
          <p:cNvPicPr>
            <a:picLocks noChangeAspect="1" noChangeArrowheads="1"/>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4550793" y="4255319"/>
            <a:ext cx="3520025" cy="181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1584" y="1780891"/>
            <a:ext cx="3668345" cy="2754306"/>
          </a:xfrm>
          <a:prstGeom prst="rect">
            <a:avLst/>
          </a:prstGeom>
        </p:spPr>
      </p:pic>
      <p:sp>
        <p:nvSpPr>
          <p:cNvPr id="6" name="Прямоугольник 5"/>
          <p:cNvSpPr/>
          <p:nvPr/>
        </p:nvSpPr>
        <p:spPr>
          <a:xfrm>
            <a:off x="249124" y="4587759"/>
            <a:ext cx="4272096" cy="835613"/>
          </a:xfrm>
          <a:prstGeom prst="rect">
            <a:avLst/>
          </a:prstGeom>
        </p:spPr>
        <p:txBody>
          <a:bodyPr wrap="square">
            <a:spAutoFit/>
          </a:bodyPr>
          <a:lstStyle/>
          <a:p>
            <a:pPr indent="449580" algn="just">
              <a:lnSpc>
                <a:spcPct val="115000"/>
              </a:lnSpc>
              <a:spcAft>
                <a:spcPts val="1000"/>
              </a:spcAft>
            </a:pPr>
            <a:r>
              <a:rPr lang="ru-RU" sz="1400" dirty="0">
                <a:latin typeface="Times New Roman" panose="02020603050405020304" pitchFamily="18" charset="0"/>
              </a:rPr>
              <a:t>The left half of the building is not insulated. The right part is insulated with </a:t>
            </a:r>
            <a:r>
              <a:rPr lang="ru-RU" sz="1400" dirty="0" smtClean="0">
                <a:solidFill>
                  <a:srgbClr val="FF0000"/>
                </a:solidFill>
                <a:latin typeface="Times New Roman" panose="02020603050405020304" pitchFamily="18" charset="0"/>
              </a:rPr>
              <a:t>Isollat 02</a:t>
            </a:r>
            <a:r>
              <a:rPr lang="ru-RU" sz="1400" dirty="0">
                <a:latin typeface="Times New Roman" panose="02020603050405020304" pitchFamily="18" charset="0"/>
              </a:rPr>
              <a:t>, thickness 1.5</a:t>
            </a:r>
            <a:r>
              <a:rPr dirty="0" smtClean="0"/>
              <a:t> </a:t>
            </a:r>
            <a:r>
              <a:rPr lang="ru-RU" sz="1400" dirty="0">
                <a:latin typeface="Times New Roman" panose="02020603050405020304" pitchFamily="18" charset="0"/>
              </a:rPr>
              <a:t>mm</a:t>
            </a:r>
            <a:r>
              <a:rPr lang="ru-RU" sz="1400" dirty="0" smtClean="0">
                <a:latin typeface="Calibri" panose="020F0502020204030204" pitchFamily="34" charset="0"/>
              </a:rPr>
              <a:t>.</a:t>
            </a:r>
            <a:r>
              <a:rPr lang="en-US" dirty="0" smtClean="0"/>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Прямоугольная выноска 6"/>
          <p:cNvSpPr/>
          <p:nvPr/>
        </p:nvSpPr>
        <p:spPr>
          <a:xfrm>
            <a:off x="6617798" y="4174293"/>
            <a:ext cx="762514" cy="256093"/>
          </a:xfrm>
          <a:prstGeom prst="wedgeRectCallout">
            <a:avLst>
              <a:gd name="adj1" fmla="val -77351"/>
              <a:gd name="adj2" fmla="val 12001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dirty="0" smtClean="0"/>
              <a:t>L01</a:t>
            </a:r>
            <a:endParaRPr lang="en-US" dirty="0"/>
          </a:p>
        </p:txBody>
      </p:sp>
      <p:sp>
        <p:nvSpPr>
          <p:cNvPr id="19" name="Прямоугольная выноска 18"/>
          <p:cNvSpPr/>
          <p:nvPr/>
        </p:nvSpPr>
        <p:spPr>
          <a:xfrm>
            <a:off x="8261110" y="4430386"/>
            <a:ext cx="705202" cy="314746"/>
          </a:xfrm>
          <a:prstGeom prst="wedgeRectCallout">
            <a:avLst>
              <a:gd name="adj1" fmla="val -128887"/>
              <a:gd name="adj2" fmla="val 9731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dirty="0" smtClean="0"/>
              <a:t>L03</a:t>
            </a:r>
            <a:endParaRPr lang="en-US" dirty="0"/>
          </a:p>
        </p:txBody>
      </p:sp>
      <p:sp>
        <p:nvSpPr>
          <p:cNvPr id="20" name="Прямоугольная выноска 19"/>
          <p:cNvSpPr/>
          <p:nvPr/>
        </p:nvSpPr>
        <p:spPr>
          <a:xfrm>
            <a:off x="6228184" y="5765587"/>
            <a:ext cx="770384" cy="306324"/>
          </a:xfrm>
          <a:prstGeom prst="wedgeRectCallout">
            <a:avLst>
              <a:gd name="adj1" fmla="val 73697"/>
              <a:gd name="adj2" fmla="val -11318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dirty="0" smtClean="0"/>
              <a:t>L02</a:t>
            </a:r>
            <a:endParaRPr lang="en-US" dirty="0"/>
          </a:p>
        </p:txBody>
      </p:sp>
      <p:sp>
        <p:nvSpPr>
          <p:cNvPr id="2" name="TextBox 1"/>
          <p:cNvSpPr txBox="1"/>
          <p:nvPr/>
        </p:nvSpPr>
        <p:spPr>
          <a:xfrm>
            <a:off x="2928572" y="1865690"/>
            <a:ext cx="864096" cy="230832"/>
          </a:xfrm>
          <a:prstGeom prst="rect">
            <a:avLst/>
          </a:prstGeom>
          <a:noFill/>
        </p:spPr>
        <p:txBody>
          <a:bodyPr wrap="square" rtlCol="0">
            <a:spAutoFit/>
          </a:bodyPr>
          <a:lstStyle/>
          <a:p>
            <a:r>
              <a:rPr lang="ru-RU" sz="900" b="1" dirty="0" smtClean="0">
                <a:solidFill>
                  <a:schemeClr val="bg1"/>
                </a:solidFill>
              </a:rPr>
              <a:t>Heat insulated</a:t>
            </a:r>
            <a:endParaRPr lang="en-US" sz="900" b="1" dirty="0">
              <a:solidFill>
                <a:schemeClr val="bg1"/>
              </a:solidFill>
            </a:endParaRPr>
          </a:p>
        </p:txBody>
      </p:sp>
    </p:spTree>
    <p:extLst>
      <p:ext uri="{BB962C8B-B14F-4D97-AF65-F5344CB8AC3E}">
        <p14:creationId xmlns:p14="http://schemas.microsoft.com/office/powerpoint/2010/main" val="101065266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7890" y="4961541"/>
            <a:ext cx="2423643" cy="1401816"/>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8696" y="2640259"/>
            <a:ext cx="2962033" cy="2221525"/>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8158" y="4109454"/>
            <a:ext cx="1941427" cy="1293021"/>
          </a:xfrm>
          <a:prstGeom prst="rect">
            <a:avLst/>
          </a:prstGeom>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t="37664"/>
          <a:stretch/>
        </p:blipFill>
        <p:spPr>
          <a:xfrm>
            <a:off x="1689002" y="5291901"/>
            <a:ext cx="2318275" cy="1072610"/>
          </a:xfrm>
          <a:prstGeom prst="rect">
            <a:avLst/>
          </a:prstGeom>
        </p:spPr>
      </p:pic>
      <p:pic>
        <p:nvPicPr>
          <p:cNvPr id="11" name="Picture 4" descr="т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0312" y="908051"/>
            <a:ext cx="1763688" cy="108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3" descr="т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6400800"/>
            <a:ext cx="91440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3"/>
          <p:cNvSpPr>
            <a:spLocks noChangeArrowheads="1"/>
          </p:cNvSpPr>
          <p:nvPr/>
        </p:nvSpPr>
        <p:spPr bwMode="auto">
          <a:xfrm>
            <a:off x="0" y="1"/>
            <a:ext cx="9144000" cy="908050"/>
          </a:xfrm>
          <a:prstGeom prst="rect">
            <a:avLst/>
          </a:prstGeom>
          <a:solidFill>
            <a:srgbClr val="EA760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altLang="ru-RU" sz="2800" b="1" dirty="0" smtClean="0">
                <a:solidFill>
                  <a:schemeClr val="bg1"/>
                </a:solidFill>
                <a:latin typeface="Times New Roman" panose="02020603050405020304" pitchFamily="18" charset="0"/>
              </a:rPr>
              <a:t>Usage in CIS and EU</a:t>
            </a:r>
            <a:endParaRPr lang="en-US" altLang="ru-RU" sz="2800" b="1" dirty="0">
              <a:solidFill>
                <a:schemeClr val="bg1"/>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96127" y="4713145"/>
            <a:ext cx="892098" cy="1011932"/>
          </a:xfrm>
          <a:prstGeom prst="rect">
            <a:avLst/>
          </a:prstGeom>
        </p:spPr>
      </p:pic>
      <p:sp>
        <p:nvSpPr>
          <p:cNvPr id="3" name="Прямоугольник 2"/>
          <p:cNvSpPr/>
          <p:nvPr/>
        </p:nvSpPr>
        <p:spPr>
          <a:xfrm>
            <a:off x="827584" y="1399108"/>
            <a:ext cx="7168543" cy="1477328"/>
          </a:xfrm>
          <a:prstGeom prst="rect">
            <a:avLst/>
          </a:prstGeom>
        </p:spPr>
        <p:txBody>
          <a:bodyPr wrap="square">
            <a:spAutoFit/>
          </a:bodyPr>
          <a:lstStyle/>
          <a:p>
            <a:pPr indent="449263" algn="just"/>
            <a:r>
              <a:rPr lang="ru-RU" b="1" dirty="0">
                <a:latin typeface="Times New Roman" panose="02020603050405020304" pitchFamily="18" charset="0"/>
              </a:rPr>
              <a:t>Liquid ceramic coating Isollat</a:t>
            </a:r>
            <a:r>
              <a:rPr dirty="0" smtClean="0"/>
              <a:t> </a:t>
            </a:r>
            <a:r>
              <a:rPr lang="ru-RU" dirty="0">
                <a:latin typeface="Times New Roman" panose="02020603050405020304" pitchFamily="18" charset="0"/>
              </a:rPr>
              <a:t>is widely used in </a:t>
            </a:r>
            <a:r>
              <a:rPr lang="ru-RU" b="1" dirty="0">
                <a:solidFill>
                  <a:srgbClr val="C00000"/>
                </a:solidFill>
                <a:latin typeface="Times New Roman" panose="02020603050405020304" pitchFamily="18" charset="0"/>
              </a:rPr>
              <a:t>the territory of the Russian Federation</a:t>
            </a:r>
            <a:r>
              <a:rPr lang="ru-RU" dirty="0">
                <a:latin typeface="Times New Roman" panose="02020603050405020304" pitchFamily="18" charset="0"/>
              </a:rPr>
              <a:t>, as well as in </a:t>
            </a:r>
            <a:r>
              <a:rPr lang="ru-RU" b="1" dirty="0">
                <a:solidFill>
                  <a:srgbClr val="C00000"/>
                </a:solidFill>
                <a:latin typeface="Times New Roman" panose="02020603050405020304" pitchFamily="18" charset="0"/>
              </a:rPr>
              <a:t>CIS countries </a:t>
            </a:r>
            <a:r>
              <a:rPr lang="ru-RU" dirty="0">
                <a:latin typeface="Times New Roman" panose="02020603050405020304" pitchFamily="18" charset="0"/>
              </a:rPr>
              <a:t>(</a:t>
            </a:r>
            <a:r>
              <a:rPr lang="ru-RU" b="1" dirty="0">
                <a:latin typeface="Times New Roman" panose="02020603050405020304" pitchFamily="18" charset="0"/>
              </a:rPr>
              <a:t>Republic of Kazakhstan, Republic of Belarus</a:t>
            </a:r>
            <a:r>
              <a:rPr lang="ru-RU" dirty="0">
                <a:latin typeface="Times New Roman" panose="02020603050405020304" pitchFamily="18" charset="0"/>
              </a:rPr>
              <a:t>), in </a:t>
            </a:r>
            <a:r>
              <a:rPr lang="ru-RU" b="1" dirty="0">
                <a:solidFill>
                  <a:srgbClr val="C00000"/>
                </a:solidFill>
                <a:latin typeface="Times New Roman" panose="02020603050405020304" pitchFamily="18" charset="0"/>
              </a:rPr>
              <a:t>EU countries </a:t>
            </a:r>
            <a:r>
              <a:rPr lang="ru-RU" dirty="0">
                <a:latin typeface="Times New Roman" panose="02020603050405020304" pitchFamily="18" charset="0"/>
              </a:rPr>
              <a:t>(</a:t>
            </a:r>
            <a:r>
              <a:rPr lang="ru-RU" b="1" dirty="0">
                <a:latin typeface="Times New Roman" panose="02020603050405020304" pitchFamily="18" charset="0"/>
              </a:rPr>
              <a:t>Poland, Lithuania</a:t>
            </a:r>
            <a:r>
              <a:rPr lang="ru-RU" dirty="0">
                <a:latin typeface="Times New Roman" panose="02020603050405020304" pitchFamily="18" charset="0"/>
              </a:rPr>
              <a:t>), and in the territory of </a:t>
            </a:r>
            <a:r>
              <a:rPr lang="ru-RU" b="1" dirty="0">
                <a:latin typeface="Times New Roman" panose="02020603050405020304" pitchFamily="18" charset="0"/>
              </a:rPr>
              <a:t>the Republic of Turkey</a:t>
            </a:r>
            <a:r>
              <a:rPr lang="ru-RU" dirty="0">
                <a:latin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endParaRPr lang="en-US" dirty="0"/>
          </a:p>
        </p:txBody>
      </p:sp>
      <p:pic>
        <p:nvPicPr>
          <p:cNvPr id="5" name="Рисунок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9978" y="3562675"/>
            <a:ext cx="1426554" cy="1902072"/>
          </a:xfrm>
          <a:prstGeom prst="rect">
            <a:avLst/>
          </a:prstGeom>
        </p:spPr>
      </p:pic>
      <p:pic>
        <p:nvPicPr>
          <p:cNvPr id="4" name="Рисунок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05043" y="2593526"/>
            <a:ext cx="2168669" cy="1626502"/>
          </a:xfrm>
          <a:prstGeom prst="rect">
            <a:avLst/>
          </a:prstGeom>
        </p:spPr>
      </p:pic>
      <p:pic>
        <p:nvPicPr>
          <p:cNvPr id="14" name="Рисунок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2303" y="2735438"/>
            <a:ext cx="477195" cy="541296"/>
          </a:xfrm>
          <a:prstGeom prst="rect">
            <a:avLst/>
          </a:prstGeom>
        </p:spPr>
      </p:pic>
      <p:pic>
        <p:nvPicPr>
          <p:cNvPr id="15" name="Рисунок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74404" y="5688054"/>
            <a:ext cx="494292" cy="560690"/>
          </a:xfrm>
          <a:prstGeom prst="rect">
            <a:avLst/>
          </a:prstGeom>
        </p:spPr>
      </p:pic>
    </p:spTree>
    <p:extLst>
      <p:ext uri="{BB962C8B-B14F-4D97-AF65-F5344CB8AC3E}">
        <p14:creationId xmlns:p14="http://schemas.microsoft.com/office/powerpoint/2010/main" val="405321798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т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908051"/>
            <a:ext cx="1763688" cy="108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3" descr="т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00800"/>
            <a:ext cx="91440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3"/>
          <p:cNvSpPr>
            <a:spLocks noChangeArrowheads="1"/>
          </p:cNvSpPr>
          <p:nvPr/>
        </p:nvSpPr>
        <p:spPr bwMode="auto">
          <a:xfrm>
            <a:off x="0" y="0"/>
            <a:ext cx="9144000" cy="908050"/>
          </a:xfrm>
          <a:prstGeom prst="rect">
            <a:avLst/>
          </a:prstGeom>
          <a:solidFill>
            <a:srgbClr val="EA760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altLang="ru-RU" sz="2800" b="1" dirty="0">
                <a:solidFill>
                  <a:schemeClr val="bg1"/>
                </a:solidFill>
                <a:latin typeface="Times New Roman" panose="02020603050405020304" pitchFamily="18" charset="0"/>
              </a:rPr>
              <a:t>Insulation coating Isollat</a:t>
            </a:r>
          </a:p>
        </p:txBody>
      </p:sp>
      <p:sp>
        <p:nvSpPr>
          <p:cNvPr id="7" name="Прямоугольник 6"/>
          <p:cNvSpPr/>
          <p:nvPr/>
        </p:nvSpPr>
        <p:spPr>
          <a:xfrm>
            <a:off x="323528" y="1429635"/>
            <a:ext cx="7416824" cy="4247317"/>
          </a:xfrm>
          <a:prstGeom prst="rect">
            <a:avLst/>
          </a:prstGeom>
        </p:spPr>
        <p:txBody>
          <a:bodyPr wrap="square">
            <a:spAutoFit/>
          </a:bodyPr>
          <a:lstStyle/>
          <a:p>
            <a:pPr indent="442913" algn="just"/>
            <a:r>
              <a:rPr lang="ru-RU" b="1" dirty="0" smtClean="0">
                <a:solidFill>
                  <a:srgbClr val="C00000"/>
                </a:solidFill>
                <a:latin typeface="Times New Roman" panose="02020603050405020304" pitchFamily="18" charset="0"/>
              </a:rPr>
              <a:t>Isollat</a:t>
            </a:r>
            <a:r>
              <a:rPr lang="ru-RU" b="1" dirty="0">
                <a:latin typeface="Times New Roman" panose="02020603050405020304" pitchFamily="18" charset="0"/>
              </a:rPr>
              <a:t> is a </a:t>
            </a:r>
            <a:r>
              <a:rPr lang="ru-RU" b="1" dirty="0" err="1">
                <a:latin typeface="Times New Roman" panose="02020603050405020304" pitchFamily="18" charset="0"/>
              </a:rPr>
              <a:t>viscous</a:t>
            </a:r>
            <a:r>
              <a:rPr lang="ru-RU" b="1" dirty="0">
                <a:latin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water-based</a:t>
            </a:r>
            <a:r>
              <a:rPr lang="en-US" dirty="0" smtClean="0"/>
              <a:t> </a:t>
            </a:r>
            <a:r>
              <a:rPr lang="ru-RU" b="1" dirty="0" smtClean="0">
                <a:latin typeface="Times New Roman" panose="02020603050405020304" pitchFamily="18" charset="0"/>
              </a:rPr>
              <a:t> </a:t>
            </a:r>
            <a:r>
              <a:rPr lang="en-US" b="1" dirty="0">
                <a:latin typeface="Times New Roman" panose="02020603050405020304" pitchFamily="18" charset="0"/>
              </a:rPr>
              <a:t>suspension</a:t>
            </a:r>
            <a:r>
              <a:rPr lang="ru-RU" b="1" dirty="0" smtClean="0">
                <a:latin typeface="Times New Roman" panose="02020603050405020304" pitchFamily="18" charset="0"/>
              </a:rPr>
              <a:t>, </a:t>
            </a:r>
            <a:r>
              <a:rPr lang="ru-RU" b="1" dirty="0">
                <a:latin typeface="Times New Roman" panose="02020603050405020304" pitchFamily="18" charset="0"/>
              </a:rPr>
              <a:t>which is easily applied to all surfaces of complex shapes and configurations, and serves as a ready topcoat after drying and polymerization. </a:t>
            </a:r>
          </a:p>
          <a:p>
            <a:pPr indent="442913" algn="just"/>
            <a:endParaRPr lang="en-US" dirty="0" smtClean="0">
              <a:latin typeface="Times New Roman" panose="02020603050405020304" pitchFamily="18" charset="0"/>
              <a:cs typeface="Times New Roman" panose="02020603050405020304" pitchFamily="18" charset="0"/>
            </a:endParaRPr>
          </a:p>
          <a:p>
            <a:pPr indent="442913" algn="just"/>
            <a:r>
              <a:rPr lang="en-US" dirty="0" err="1" smtClean="0">
                <a:latin typeface="Times New Roman" panose="02020603050405020304" pitchFamily="18" charset="0"/>
              </a:rPr>
              <a:t>Isollat</a:t>
            </a:r>
            <a:r>
              <a:rPr lang="en-US" dirty="0" smtClean="0">
                <a:latin typeface="Times New Roman" panose="02020603050405020304" pitchFamily="18" charset="0"/>
              </a:rPr>
              <a:t> is designed for thermal insulating and corrosion protection of heating systems, heating and industrial equipment, for the protection of building structures, facades of residential and industrial buildings. The coating effectively reflects and scatters radiation in the visible and infrared light, and is adhesive to most materials. The life time of the material is </a:t>
            </a:r>
            <a:r>
              <a:rPr lang="en-US" b="1" dirty="0" smtClean="0">
                <a:solidFill>
                  <a:srgbClr val="C00000"/>
                </a:solidFill>
                <a:latin typeface="Times New Roman" panose="02020603050405020304" pitchFamily="18" charset="0"/>
              </a:rPr>
              <a:t>more than 10 years</a:t>
            </a:r>
            <a:r>
              <a:rPr lang="en-US" dirty="0" smtClean="0">
                <a:latin typeface="Times New Roman" panose="02020603050405020304" pitchFamily="18" charset="0"/>
              </a:rPr>
              <a:t> without loss of performance. </a:t>
            </a:r>
            <a:endParaRPr lang="en-US" dirty="0" smtClean="0">
              <a:latin typeface="Times New Roman" panose="02020603050405020304" pitchFamily="18" charset="0"/>
              <a:cs typeface="Times New Roman" panose="02020603050405020304" pitchFamily="18" charset="0"/>
            </a:endParaRPr>
          </a:p>
          <a:p>
            <a:pPr indent="442913" algn="just"/>
            <a:endParaRPr lang="en-US" dirty="0">
              <a:latin typeface="Times New Roman" panose="02020603050405020304" pitchFamily="18" charset="0"/>
              <a:cs typeface="Times New Roman" panose="02020603050405020304" pitchFamily="18" charset="0"/>
            </a:endParaRPr>
          </a:p>
          <a:p>
            <a:pPr indent="442913" algn="just"/>
            <a:r>
              <a:rPr lang="ru-RU" b="1" dirty="0" smtClean="0">
                <a:latin typeface="Times New Roman" panose="02020603050405020304" pitchFamily="18" charset="0"/>
              </a:rPr>
              <a:t>In comparison with other insulating materials, </a:t>
            </a:r>
            <a:r>
              <a:rPr lang="ru-RU" b="1" dirty="0">
                <a:solidFill>
                  <a:srgbClr val="C00000"/>
                </a:solidFill>
                <a:latin typeface="Times New Roman" panose="02020603050405020304" pitchFamily="18" charset="0"/>
              </a:rPr>
              <a:t>Isollat</a:t>
            </a:r>
            <a:r>
              <a:rPr lang="ru-RU" b="1" dirty="0" smtClean="0">
                <a:latin typeface="Times New Roman" panose="02020603050405020304" pitchFamily="18" charset="0"/>
              </a:rPr>
              <a:t> coating has a number of advantages that provide high efficiency of its usage:</a:t>
            </a:r>
          </a:p>
          <a:p>
            <a:pPr indent="442913" algn="just"/>
            <a:r>
              <a:rPr lang="ru-RU" b="1" dirty="0"/>
              <a:t> </a:t>
            </a:r>
          </a:p>
          <a:p>
            <a:pPr indent="450215" algn="just">
              <a:spcAft>
                <a:spcPts val="0"/>
              </a:spcAft>
            </a:pP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6127" y="4713145"/>
            <a:ext cx="892098" cy="1011932"/>
          </a:xfrm>
          <a:prstGeom prst="rect">
            <a:avLst/>
          </a:prstGeom>
        </p:spPr>
      </p:pic>
    </p:spTree>
    <p:extLst>
      <p:ext uri="{BB962C8B-B14F-4D97-AF65-F5344CB8AC3E}">
        <p14:creationId xmlns:p14="http://schemas.microsoft.com/office/powerpoint/2010/main" val="168872044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т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908051"/>
            <a:ext cx="1763688" cy="108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3" descr="т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00800"/>
            <a:ext cx="91440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3"/>
          <p:cNvSpPr>
            <a:spLocks noChangeArrowheads="1"/>
          </p:cNvSpPr>
          <p:nvPr/>
        </p:nvSpPr>
        <p:spPr bwMode="auto">
          <a:xfrm>
            <a:off x="0" y="0"/>
            <a:ext cx="9144000" cy="908050"/>
          </a:xfrm>
          <a:prstGeom prst="rect">
            <a:avLst/>
          </a:prstGeom>
          <a:solidFill>
            <a:srgbClr val="EA760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altLang="ru-RU" sz="3200" b="1" dirty="0" smtClean="0">
                <a:solidFill>
                  <a:schemeClr val="bg1"/>
                </a:solidFill>
                <a:latin typeface="Times New Roman" panose="02020603050405020304" pitchFamily="18" charset="0"/>
              </a:rPr>
              <a:t>Isollat coating advantages</a:t>
            </a:r>
            <a:endParaRPr lang="en-US" altLang="ru-RU" sz="3200" b="1" dirty="0">
              <a:solidFill>
                <a:schemeClr val="bg1"/>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2327" y="5178320"/>
            <a:ext cx="892098" cy="1011932"/>
          </a:xfrm>
          <a:prstGeom prst="rect">
            <a:avLst/>
          </a:prstGeom>
        </p:spPr>
      </p:pic>
      <p:sp>
        <p:nvSpPr>
          <p:cNvPr id="16" name="Прямоугольник 15"/>
          <p:cNvSpPr/>
          <p:nvPr/>
        </p:nvSpPr>
        <p:spPr>
          <a:xfrm>
            <a:off x="1547664" y="1399092"/>
            <a:ext cx="7017768" cy="4247317"/>
          </a:xfrm>
          <a:prstGeom prst="rect">
            <a:avLst/>
          </a:prstGeom>
        </p:spPr>
        <p:txBody>
          <a:bodyPr wrap="square">
            <a:spAutoFit/>
          </a:bodyPr>
          <a:lstStyle/>
          <a:p>
            <a:pPr>
              <a:lnSpc>
                <a:spcPct val="150000"/>
              </a:lnSpc>
            </a:pPr>
            <a:r>
              <a:rPr dirty="0" smtClean="0"/>
              <a:t> </a:t>
            </a:r>
            <a:r>
              <a:rPr lang="ru-RU" dirty="0" smtClean="0">
                <a:latin typeface="Times New Roman" panose="02020603050405020304" pitchFamily="18" charset="0"/>
              </a:rPr>
              <a:t>Long-life performance            </a:t>
            </a:r>
          </a:p>
          <a:p>
            <a:pPr>
              <a:lnSpc>
                <a:spcPct val="150000"/>
              </a:lnSpc>
            </a:pPr>
            <a:r>
              <a:rPr lang="ru-RU" dirty="0">
                <a:latin typeface="Times New Roman" panose="02020603050405020304" pitchFamily="18" charset="0"/>
              </a:rPr>
              <a:t> Environmentally friendly</a:t>
            </a:r>
          </a:p>
          <a:p>
            <a:pPr>
              <a:lnSpc>
                <a:spcPct val="150000"/>
              </a:lnSpc>
            </a:pPr>
            <a:r>
              <a:rPr lang="ru-RU" dirty="0">
                <a:latin typeface="Times New Roman" panose="02020603050405020304" pitchFamily="18" charset="0"/>
              </a:rPr>
              <a:t> Wide range of temperatures (from -60 to +</a:t>
            </a:r>
            <a:r>
              <a:rPr lang="ru-RU" dirty="0" err="1" smtClean="0">
                <a:latin typeface="Times New Roman" panose="02020603050405020304" pitchFamily="18" charset="0"/>
              </a:rPr>
              <a:t>150°C</a:t>
            </a:r>
            <a:r>
              <a:rPr lang="ru-RU" dirty="0">
                <a:latin typeface="Times New Roman" panose="02020603050405020304" pitchFamily="18" charset="0"/>
              </a:rPr>
              <a:t>)</a:t>
            </a:r>
          </a:p>
          <a:p>
            <a:pPr>
              <a:lnSpc>
                <a:spcPct val="150000"/>
              </a:lnSpc>
            </a:pPr>
            <a:r>
              <a:rPr lang="ru-RU" dirty="0">
                <a:latin typeface="Times New Roman" panose="02020603050405020304" pitchFamily="18" charset="0"/>
              </a:rPr>
              <a:t> Minimum thickness of the coating layer (0.5 to 3 mm)</a:t>
            </a:r>
          </a:p>
          <a:p>
            <a:pPr>
              <a:lnSpc>
                <a:spcPct val="150000"/>
              </a:lnSpc>
            </a:pPr>
            <a:r>
              <a:rPr lang="ru-RU" dirty="0">
                <a:latin typeface="Times New Roman" panose="02020603050405020304" pitchFamily="18" charset="0"/>
              </a:rPr>
              <a:t> Reduced labor cost </a:t>
            </a:r>
          </a:p>
          <a:p>
            <a:pPr>
              <a:lnSpc>
                <a:spcPct val="150000"/>
              </a:lnSpc>
            </a:pPr>
            <a:r>
              <a:rPr lang="ru-RU" dirty="0">
                <a:latin typeface="Times New Roman" panose="02020603050405020304" pitchFamily="18" charset="0"/>
              </a:rPr>
              <a:t> Ease of installation</a:t>
            </a:r>
          </a:p>
          <a:p>
            <a:pPr>
              <a:lnSpc>
                <a:spcPct val="150000"/>
              </a:lnSpc>
            </a:pPr>
            <a:r>
              <a:rPr lang="ru-RU" dirty="0">
                <a:latin typeface="Times New Roman" panose="02020603050405020304" pitchFamily="18" charset="0"/>
              </a:rPr>
              <a:t> Short turnaround time without suspension of production</a:t>
            </a:r>
          </a:p>
          <a:p>
            <a:pPr>
              <a:lnSpc>
                <a:spcPct val="150000"/>
              </a:lnSpc>
            </a:pPr>
            <a:r>
              <a:rPr lang="ru-RU" dirty="0">
                <a:latin typeface="Times New Roman" panose="02020603050405020304" pitchFamily="18" charset="0"/>
              </a:rPr>
              <a:t> Applied on any surface</a:t>
            </a:r>
          </a:p>
          <a:p>
            <a:pPr>
              <a:lnSpc>
                <a:spcPct val="150000"/>
              </a:lnSpc>
            </a:pPr>
            <a:r>
              <a:rPr lang="ru-RU" dirty="0">
                <a:latin typeface="Times New Roman" panose="02020603050405020304" pitchFamily="18" charset="0"/>
              </a:rPr>
              <a:t> Used in conjunction with other building materials</a:t>
            </a:r>
          </a:p>
          <a:p>
            <a:pPr>
              <a:lnSpc>
                <a:spcPct val="150000"/>
              </a:lnSpc>
            </a:pPr>
            <a:r>
              <a:rPr lang="ru-RU" dirty="0">
                <a:latin typeface="Times New Roman" panose="02020603050405020304" pitchFamily="18" charset="0"/>
              </a:rPr>
              <a:t> Serves as a ready topcoat   </a:t>
            </a:r>
          </a:p>
        </p:txBody>
      </p:sp>
      <p:pic>
        <p:nvPicPr>
          <p:cNvPr id="17" name="Рисунок 16"/>
          <p:cNvPicPr>
            <a:picLocks noChangeAspect="1"/>
          </p:cNvPicPr>
          <p:nvPr/>
        </p:nvPicPr>
        <p:blipFill>
          <a:blip r:embed="rId5" cstate="print"/>
          <a:stretch>
            <a:fillRect/>
          </a:stretch>
        </p:blipFill>
        <p:spPr>
          <a:xfrm>
            <a:off x="1181498" y="1605356"/>
            <a:ext cx="284113" cy="233379"/>
          </a:xfrm>
          <a:prstGeom prst="rect">
            <a:avLst/>
          </a:prstGeom>
        </p:spPr>
      </p:pic>
      <p:pic>
        <p:nvPicPr>
          <p:cNvPr id="30" name="Рисунок 29"/>
          <p:cNvPicPr>
            <a:picLocks noChangeAspect="1"/>
          </p:cNvPicPr>
          <p:nvPr/>
        </p:nvPicPr>
        <p:blipFill>
          <a:blip r:embed="rId5" cstate="print"/>
          <a:stretch>
            <a:fillRect/>
          </a:stretch>
        </p:blipFill>
        <p:spPr>
          <a:xfrm>
            <a:off x="1169974" y="2016333"/>
            <a:ext cx="284113" cy="233379"/>
          </a:xfrm>
          <a:prstGeom prst="rect">
            <a:avLst/>
          </a:prstGeom>
        </p:spPr>
      </p:pic>
      <p:pic>
        <p:nvPicPr>
          <p:cNvPr id="31" name="Рисунок 30"/>
          <p:cNvPicPr>
            <a:picLocks noChangeAspect="1"/>
          </p:cNvPicPr>
          <p:nvPr/>
        </p:nvPicPr>
        <p:blipFill>
          <a:blip r:embed="rId5" cstate="print"/>
          <a:stretch>
            <a:fillRect/>
          </a:stretch>
        </p:blipFill>
        <p:spPr>
          <a:xfrm>
            <a:off x="1178212" y="2432224"/>
            <a:ext cx="284113" cy="233379"/>
          </a:xfrm>
          <a:prstGeom prst="rect">
            <a:avLst/>
          </a:prstGeom>
        </p:spPr>
      </p:pic>
      <p:pic>
        <p:nvPicPr>
          <p:cNvPr id="32" name="Рисунок 31"/>
          <p:cNvPicPr>
            <a:picLocks noChangeAspect="1"/>
          </p:cNvPicPr>
          <p:nvPr/>
        </p:nvPicPr>
        <p:blipFill>
          <a:blip r:embed="rId5" cstate="print"/>
          <a:stretch>
            <a:fillRect/>
          </a:stretch>
        </p:blipFill>
        <p:spPr>
          <a:xfrm>
            <a:off x="1187623" y="2836429"/>
            <a:ext cx="284113" cy="233379"/>
          </a:xfrm>
          <a:prstGeom prst="rect">
            <a:avLst/>
          </a:prstGeom>
        </p:spPr>
      </p:pic>
      <p:pic>
        <p:nvPicPr>
          <p:cNvPr id="33" name="Рисунок 32"/>
          <p:cNvPicPr>
            <a:picLocks noChangeAspect="1"/>
          </p:cNvPicPr>
          <p:nvPr/>
        </p:nvPicPr>
        <p:blipFill>
          <a:blip r:embed="rId5" cstate="print"/>
          <a:stretch>
            <a:fillRect/>
          </a:stretch>
        </p:blipFill>
        <p:spPr>
          <a:xfrm>
            <a:off x="1180033" y="3687166"/>
            <a:ext cx="284113" cy="233379"/>
          </a:xfrm>
          <a:prstGeom prst="rect">
            <a:avLst/>
          </a:prstGeom>
        </p:spPr>
      </p:pic>
      <p:pic>
        <p:nvPicPr>
          <p:cNvPr id="34" name="Рисунок 33"/>
          <p:cNvPicPr>
            <a:picLocks noChangeAspect="1"/>
          </p:cNvPicPr>
          <p:nvPr/>
        </p:nvPicPr>
        <p:blipFill>
          <a:blip r:embed="rId5" cstate="print"/>
          <a:stretch>
            <a:fillRect/>
          </a:stretch>
        </p:blipFill>
        <p:spPr>
          <a:xfrm>
            <a:off x="1180033" y="3249130"/>
            <a:ext cx="284113" cy="233379"/>
          </a:xfrm>
          <a:prstGeom prst="rect">
            <a:avLst/>
          </a:prstGeom>
        </p:spPr>
      </p:pic>
      <p:pic>
        <p:nvPicPr>
          <p:cNvPr id="35" name="Рисунок 34"/>
          <p:cNvPicPr>
            <a:picLocks noChangeAspect="1"/>
          </p:cNvPicPr>
          <p:nvPr/>
        </p:nvPicPr>
        <p:blipFill>
          <a:blip r:embed="rId5" cstate="print"/>
          <a:stretch>
            <a:fillRect/>
          </a:stretch>
        </p:blipFill>
        <p:spPr>
          <a:xfrm>
            <a:off x="1178212" y="4106691"/>
            <a:ext cx="284113" cy="233379"/>
          </a:xfrm>
          <a:prstGeom prst="rect">
            <a:avLst/>
          </a:prstGeom>
        </p:spPr>
      </p:pic>
      <p:pic>
        <p:nvPicPr>
          <p:cNvPr id="36" name="Рисунок 35"/>
          <p:cNvPicPr>
            <a:picLocks noChangeAspect="1"/>
          </p:cNvPicPr>
          <p:nvPr/>
        </p:nvPicPr>
        <p:blipFill>
          <a:blip r:embed="rId5" cstate="print"/>
          <a:stretch>
            <a:fillRect/>
          </a:stretch>
        </p:blipFill>
        <p:spPr>
          <a:xfrm>
            <a:off x="1187624" y="4509120"/>
            <a:ext cx="284113" cy="233379"/>
          </a:xfrm>
          <a:prstGeom prst="rect">
            <a:avLst/>
          </a:prstGeom>
        </p:spPr>
      </p:pic>
      <p:pic>
        <p:nvPicPr>
          <p:cNvPr id="37" name="Рисунок 36"/>
          <p:cNvPicPr>
            <a:picLocks noChangeAspect="1"/>
          </p:cNvPicPr>
          <p:nvPr/>
        </p:nvPicPr>
        <p:blipFill>
          <a:blip r:embed="rId5" cstate="print"/>
          <a:stretch>
            <a:fillRect/>
          </a:stretch>
        </p:blipFill>
        <p:spPr>
          <a:xfrm>
            <a:off x="1178212" y="5324241"/>
            <a:ext cx="284113" cy="233379"/>
          </a:xfrm>
          <a:prstGeom prst="rect">
            <a:avLst/>
          </a:prstGeom>
        </p:spPr>
      </p:pic>
      <p:pic>
        <p:nvPicPr>
          <p:cNvPr id="38" name="Рисунок 37"/>
          <p:cNvPicPr>
            <a:picLocks noChangeAspect="1"/>
          </p:cNvPicPr>
          <p:nvPr/>
        </p:nvPicPr>
        <p:blipFill>
          <a:blip r:embed="rId5" cstate="print"/>
          <a:stretch>
            <a:fillRect/>
          </a:stretch>
        </p:blipFill>
        <p:spPr>
          <a:xfrm>
            <a:off x="1187624" y="4918254"/>
            <a:ext cx="284113" cy="233379"/>
          </a:xfrm>
          <a:prstGeom prst="rect">
            <a:avLst/>
          </a:prstGeom>
        </p:spPr>
      </p:pic>
    </p:spTree>
    <p:extLst>
      <p:ext uri="{BB962C8B-B14F-4D97-AF65-F5344CB8AC3E}">
        <p14:creationId xmlns:p14="http://schemas.microsoft.com/office/powerpoint/2010/main" val="152239386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т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908051"/>
            <a:ext cx="1763688" cy="108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3" descr="т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00800"/>
            <a:ext cx="91440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3"/>
          <p:cNvSpPr>
            <a:spLocks noChangeArrowheads="1"/>
          </p:cNvSpPr>
          <p:nvPr/>
        </p:nvSpPr>
        <p:spPr bwMode="auto">
          <a:xfrm>
            <a:off x="0" y="0"/>
            <a:ext cx="9144000" cy="908050"/>
          </a:xfrm>
          <a:prstGeom prst="rect">
            <a:avLst/>
          </a:prstGeom>
          <a:solidFill>
            <a:srgbClr val="EA760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ru-RU" sz="2800" b="1" dirty="0" smtClean="0">
                <a:solidFill>
                  <a:schemeClr val="bg1"/>
                </a:solidFill>
                <a:latin typeface="Times New Roman" panose="02020603050405020304" pitchFamily="18" charset="0"/>
              </a:rPr>
              <a:t>Thermal insulating coating </a:t>
            </a:r>
            <a:r>
              <a:rPr lang="en-US" altLang="ru-RU" sz="2800" b="1" dirty="0" err="1" smtClean="0">
                <a:solidFill>
                  <a:schemeClr val="bg1"/>
                </a:solidFill>
                <a:latin typeface="Times New Roman" panose="02020603050405020304" pitchFamily="18" charset="0"/>
              </a:rPr>
              <a:t>Isollat</a:t>
            </a:r>
            <a:r>
              <a:rPr lang="en-US" altLang="ru-RU" sz="2800" b="1" dirty="0" smtClean="0">
                <a:solidFill>
                  <a:schemeClr val="bg1"/>
                </a:solidFill>
                <a:latin typeface="Times New Roman" panose="02020603050405020304" pitchFamily="18" charset="0"/>
              </a:rPr>
              <a:t> 02</a:t>
            </a:r>
            <a:endParaRPr lang="en-US" altLang="ru-RU" sz="2800" b="1" dirty="0">
              <a:solidFill>
                <a:schemeClr val="bg1"/>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2280" y="3619077"/>
            <a:ext cx="1861800" cy="2401115"/>
          </a:xfrm>
          <a:prstGeom prst="rect">
            <a:avLst/>
          </a:prstGeom>
        </p:spPr>
      </p:pic>
      <p:sp>
        <p:nvSpPr>
          <p:cNvPr id="2" name="Прямоугольник 1"/>
          <p:cNvSpPr/>
          <p:nvPr/>
        </p:nvSpPr>
        <p:spPr>
          <a:xfrm>
            <a:off x="539552" y="1669266"/>
            <a:ext cx="6120680" cy="3077766"/>
          </a:xfrm>
          <a:prstGeom prst="rect">
            <a:avLst/>
          </a:prstGeom>
        </p:spPr>
        <p:txBody>
          <a:bodyPr wrap="square">
            <a:spAutoFit/>
          </a:bodyPr>
          <a:lstStyle/>
          <a:p>
            <a:pPr indent="450215" algn="just">
              <a:spcAft>
                <a:spcPts val="0"/>
              </a:spcAft>
            </a:pPr>
            <a:r>
              <a:rPr lang="ru-RU" dirty="0">
                <a:solidFill>
                  <a:srgbClr val="000000"/>
                </a:solidFill>
                <a:latin typeface="Times New Roman" panose="02020603050405020304" pitchFamily="18" charset="0"/>
              </a:rPr>
              <a:t>Isollat 02 is the most widely used coating in the product line of Special Technologies LLC.</a:t>
            </a:r>
            <a:endParaRPr lang="en-US"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spcAft>
                <a:spcPts val="0"/>
              </a:spcAft>
            </a:pPr>
            <a:endParaRPr lang="en-US"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spcAft>
                <a:spcPts val="0"/>
              </a:spcAft>
            </a:pPr>
            <a:r>
              <a:rPr lang="ru-RU" sz="2000" dirty="0">
                <a:latin typeface="Times New Roman" panose="02020603050405020304" pitchFamily="18" charset="0"/>
              </a:rPr>
              <a:t>Isollat 02 is the universal thermal insulation material with a wide range of applications. It is used for integrated thermal insulation and anticorrosion protection of pipelines (steam pipelines) and elements of pipeline systems, industrial and boiler equipment, tanks and vessels </a:t>
            </a:r>
            <a:r>
              <a:rPr lang="ru-RU" sz="2000" dirty="0" err="1">
                <a:latin typeface="Times New Roman" panose="02020603050405020304" pitchFamily="18" charset="0"/>
              </a:rPr>
              <a:t>with</a:t>
            </a:r>
            <a:r>
              <a:rPr lang="ru-RU" sz="2000" dirty="0">
                <a:latin typeface="Times New Roman" panose="02020603050405020304" pitchFamily="18" charset="0"/>
              </a:rPr>
              <a:t> </a:t>
            </a:r>
            <a:r>
              <a:rPr lang="ru-RU" sz="2000" dirty="0" err="1">
                <a:latin typeface="Times New Roman" panose="02020603050405020304" pitchFamily="18" charset="0"/>
              </a:rPr>
              <a:t>temperature</a:t>
            </a:r>
            <a:r>
              <a:rPr lang="ru-RU" sz="2000" dirty="0">
                <a:latin typeface="Times New Roman" panose="02020603050405020304" pitchFamily="18" charset="0"/>
              </a:rPr>
              <a:t> </a:t>
            </a:r>
            <a:r>
              <a:rPr lang="en-US" sz="2000" dirty="0" smtClean="0">
                <a:latin typeface="Times New Roman" panose="02020603050405020304" pitchFamily="18" charset="0"/>
              </a:rPr>
              <a:t>of heat carrier </a:t>
            </a:r>
            <a:r>
              <a:rPr lang="ru-RU" sz="2000" dirty="0" err="1" smtClean="0">
                <a:latin typeface="Times New Roman" panose="02020603050405020304" pitchFamily="18" charset="0"/>
              </a:rPr>
              <a:t>up</a:t>
            </a:r>
            <a:r>
              <a:rPr lang="ru-RU" sz="2000" dirty="0" smtClean="0">
                <a:latin typeface="Times New Roman" panose="02020603050405020304" pitchFamily="18" charset="0"/>
              </a:rPr>
              <a:t> </a:t>
            </a:r>
            <a:r>
              <a:rPr lang="ru-RU" sz="2000" dirty="0">
                <a:latin typeface="Times New Roman" panose="02020603050405020304" pitchFamily="18" charset="0"/>
              </a:rPr>
              <a:t>to +</a:t>
            </a:r>
            <a:r>
              <a:rPr lang="ru-RU" sz="2000" dirty="0" smtClean="0">
                <a:latin typeface="Times New Roman" panose="02020603050405020304" pitchFamily="18" charset="0"/>
              </a:rPr>
              <a:t>150°C</a:t>
            </a:r>
            <a:r>
              <a:rPr lang="ru-RU" sz="2000" dirty="0">
                <a:latin typeface="Times New Roman" panose="02020603050405020304" pitchFamily="18" charset="0"/>
              </a:rPr>
              <a:t>, </a:t>
            </a:r>
            <a:r>
              <a:rPr lang="en-US" sz="2000" dirty="0" smtClean="0">
                <a:latin typeface="Times New Roman" panose="02020603050405020304" pitchFamily="18" charset="0"/>
              </a:rPr>
              <a:t>and </a:t>
            </a:r>
            <a:r>
              <a:rPr lang="ru-RU" sz="2000" dirty="0" err="1" smtClean="0">
                <a:latin typeface="Times New Roman" panose="02020603050405020304" pitchFamily="18" charset="0"/>
              </a:rPr>
              <a:t>up</a:t>
            </a:r>
            <a:r>
              <a:rPr lang="ru-RU" sz="2000" dirty="0" smtClean="0">
                <a:latin typeface="Times New Roman" panose="02020603050405020304" pitchFamily="18" charset="0"/>
              </a:rPr>
              <a:t> </a:t>
            </a:r>
            <a:r>
              <a:rPr lang="ru-RU" sz="2000" dirty="0">
                <a:latin typeface="Times New Roman" panose="02020603050405020304" pitchFamily="18" charset="0"/>
              </a:rPr>
              <a:t>to +</a:t>
            </a:r>
            <a:r>
              <a:rPr lang="ru-RU" sz="2000" dirty="0" smtClean="0">
                <a:latin typeface="Times New Roman" panose="02020603050405020304" pitchFamily="18" charset="0"/>
              </a:rPr>
              <a:t>170°C </a:t>
            </a:r>
            <a:r>
              <a:rPr lang="ru-RU" sz="2000" dirty="0">
                <a:latin typeface="Times New Roman" panose="02020603050405020304" pitchFamily="18" charset="0"/>
              </a:rPr>
              <a:t>in peak mode. Flammability group – Г1.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595106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4" descr="т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908051"/>
            <a:ext cx="1763688" cy="108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3" descr="т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00800"/>
            <a:ext cx="91440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3"/>
          <p:cNvSpPr>
            <a:spLocks noChangeArrowheads="1"/>
          </p:cNvSpPr>
          <p:nvPr/>
        </p:nvSpPr>
        <p:spPr bwMode="auto">
          <a:xfrm>
            <a:off x="0" y="1"/>
            <a:ext cx="9144000" cy="908050"/>
          </a:xfrm>
          <a:prstGeom prst="rect">
            <a:avLst/>
          </a:prstGeom>
          <a:solidFill>
            <a:srgbClr val="EA760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altLang="ru-RU" sz="2800" b="1" dirty="0" smtClean="0">
                <a:solidFill>
                  <a:schemeClr val="bg1"/>
                </a:solidFill>
                <a:latin typeface="Times New Roman" panose="02020603050405020304" pitchFamily="18" charset="0"/>
              </a:rPr>
              <a:t>Physical and mechanical properties of Isollat coating</a:t>
            </a:r>
            <a:endParaRPr lang="en-US" altLang="ru-RU" sz="2800" b="1" dirty="0">
              <a:solidFill>
                <a:schemeClr val="bg1"/>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6127" y="4713145"/>
            <a:ext cx="892098" cy="1011932"/>
          </a:xfrm>
          <a:prstGeom prst="rect">
            <a:avLst/>
          </a:prstGeom>
        </p:spPr>
      </p:pic>
      <p:sp>
        <p:nvSpPr>
          <p:cNvPr id="9" name="Прямоугольник 8"/>
          <p:cNvSpPr/>
          <p:nvPr/>
        </p:nvSpPr>
        <p:spPr>
          <a:xfrm>
            <a:off x="725421" y="1217612"/>
            <a:ext cx="6942923" cy="307777"/>
          </a:xfrm>
          <a:prstGeom prst="rect">
            <a:avLst/>
          </a:prstGeom>
        </p:spPr>
        <p:txBody>
          <a:bodyPr wrap="square">
            <a:spAutoFit/>
          </a:bodyPr>
          <a:lstStyle/>
          <a:p>
            <a:pPr indent="447675" algn="just"/>
            <a:endParaRPr lang="ru-RU" sz="1400" dirty="0" smtClean="0">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635227108"/>
              </p:ext>
            </p:extLst>
          </p:nvPr>
        </p:nvGraphicFramePr>
        <p:xfrm>
          <a:off x="164435" y="1164525"/>
          <a:ext cx="7776864" cy="5236275"/>
        </p:xfrm>
        <a:graphic>
          <a:graphicData uri="http://schemas.openxmlformats.org/drawingml/2006/table">
            <a:tbl>
              <a:tblPr>
                <a:effectLst>
                  <a:innerShdw blurRad="114300">
                    <a:prstClr val="black"/>
                  </a:innerShdw>
                </a:effectLst>
                <a:tableStyleId>{5C22544A-7EE6-4342-B048-85BDC9FD1C3A}</a:tableStyleId>
              </a:tblPr>
              <a:tblGrid>
                <a:gridCol w="1382103"/>
                <a:gridCol w="1382103"/>
                <a:gridCol w="1382103"/>
                <a:gridCol w="1263306"/>
                <a:gridCol w="999098"/>
                <a:gridCol w="1368151"/>
              </a:tblGrid>
              <a:tr h="263466">
                <a:tc>
                  <a:txBody>
                    <a:bodyPr/>
                    <a:lstStyle/>
                    <a:p>
                      <a:pPr algn="ctr" fontAlgn="ctr"/>
                      <a:r>
                        <a:rPr lang="en-US" sz="800" u="none" strike="noStrike" dirty="0">
                          <a:effectLst/>
                        </a:rPr>
                        <a:t>Type</a:t>
                      </a:r>
                      <a:endParaRPr lang="en-US" sz="800" b="0" i="0" u="none" strike="noStrike" dirty="0">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en-US" sz="800" u="none" strike="noStrike" dirty="0" smtClean="0">
                          <a:effectLst/>
                        </a:rPr>
                        <a:t>Water-based </a:t>
                      </a:r>
                      <a:r>
                        <a:rPr lang="en-US" sz="800" u="none" strike="noStrike" dirty="0">
                          <a:effectLst/>
                        </a:rPr>
                        <a:t>acrylic coating</a:t>
                      </a:r>
                      <a:endParaRPr lang="en-US" sz="800" b="0" i="0" u="none" strike="noStrike" dirty="0">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ru-RU" sz="800" u="none" strike="noStrike" dirty="0">
                          <a:effectLst/>
                        </a:rPr>
                        <a:t>Technical specifications</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rPr>
                        <a:t> </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endParaRPr lang="ru-RU"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b"/>
                      <a:r>
                        <a:rPr lang="ru-RU" sz="800" u="none" strike="noStrike" dirty="0">
                          <a:effectLst/>
                        </a:rPr>
                        <a:t> </a:t>
                      </a:r>
                      <a:endParaRPr lang="en-US" sz="800" b="0" i="0" u="none" strike="noStrike" dirty="0">
                        <a:solidFill>
                          <a:srgbClr val="000000"/>
                        </a:solidFill>
                        <a:effectLst/>
                        <a:latin typeface="Calibri" panose="020F0502020204030204" pitchFamily="34" charset="0"/>
                      </a:endParaRPr>
                    </a:p>
                  </a:txBody>
                  <a:tcPr marL="5740" marR="5740" marT="5740" marB="0" anchor="b"/>
                </a:tc>
              </a:tr>
              <a:tr h="234984">
                <a:tc>
                  <a:txBody>
                    <a:bodyPr/>
                    <a:lstStyle/>
                    <a:p>
                      <a:pPr algn="ctr" fontAlgn="ctr"/>
                      <a:r>
                        <a:rPr lang="en-US" sz="800" u="none" strike="noStrike" dirty="0">
                          <a:effectLst/>
                        </a:rPr>
                        <a:t>Color</a:t>
                      </a:r>
                      <a:endParaRPr lang="en-US" sz="800" b="0" i="0" u="none" strike="noStrike" dirty="0">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en-US" sz="800" u="none" strike="noStrike" dirty="0">
                          <a:effectLst/>
                        </a:rPr>
                        <a:t>White with possibility of light colored</a:t>
                      </a:r>
                      <a:endParaRPr lang="en-US" sz="800" b="0" i="0" u="none" strike="noStrike" dirty="0">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ru-RU" sz="800" u="none" strike="noStrike" dirty="0">
                          <a:effectLst/>
                        </a:rPr>
                        <a:t>Technical specifications</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rPr>
                        <a:t> </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endParaRPr lang="ru-RU"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b"/>
                      <a:r>
                        <a:rPr lang="ru-RU" sz="800" u="none" strike="noStrike" dirty="0">
                          <a:effectLst/>
                        </a:rPr>
                        <a:t> </a:t>
                      </a:r>
                      <a:endParaRPr lang="en-US" sz="800" b="0" i="0" u="none" strike="noStrike" dirty="0">
                        <a:solidFill>
                          <a:srgbClr val="000000"/>
                        </a:solidFill>
                        <a:effectLst/>
                        <a:latin typeface="Calibri" panose="020F0502020204030204" pitchFamily="34" charset="0"/>
                      </a:endParaRPr>
                    </a:p>
                  </a:txBody>
                  <a:tcPr marL="5740" marR="5740" marT="5740" marB="0" anchor="b"/>
                </a:tc>
              </a:tr>
              <a:tr h="233978">
                <a:tc>
                  <a:txBody>
                    <a:bodyPr/>
                    <a:lstStyle/>
                    <a:p>
                      <a:pPr algn="ctr" fontAlgn="ctr"/>
                      <a:r>
                        <a:rPr lang="en-US" sz="800" u="none" strike="noStrike" dirty="0">
                          <a:effectLst/>
                        </a:rPr>
                        <a:t>Elongation rate</a:t>
                      </a:r>
                      <a:endParaRPr lang="en-US" sz="800" b="0" i="0" u="none" strike="noStrike" dirty="0">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en-US" sz="800" u="none" strike="noStrike" dirty="0">
                          <a:effectLst/>
                        </a:rPr>
                        <a:t>≥ 5% at room temperature</a:t>
                      </a:r>
                      <a:endParaRPr lang="en-US" sz="800" b="0" i="0" u="none" strike="noStrike" dirty="0">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ru-RU" sz="800" b="0" i="0" u="none" strike="noStrike" dirty="0" smtClean="0">
                          <a:solidFill>
                            <a:schemeClr val="dk1"/>
                          </a:solidFill>
                          <a:effectLst/>
                          <a:latin typeface="+mn-lt"/>
                        </a:rPr>
                        <a:t>own tests</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rPr>
                        <a:t> </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hlinkClick r:id="rId5" action="ppaction://hlinksldjump"/>
                        </a:rPr>
                        <a:t>slide No. 13</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b"/>
                      <a:r>
                        <a:rPr lang="ru-RU" sz="800" u="none" strike="noStrike" dirty="0">
                          <a:effectLst/>
                        </a:rPr>
                        <a:t> </a:t>
                      </a:r>
                      <a:endParaRPr lang="en-US" sz="800" b="0" i="0" u="none" strike="noStrike" dirty="0">
                        <a:solidFill>
                          <a:srgbClr val="000000"/>
                        </a:solidFill>
                        <a:effectLst/>
                        <a:latin typeface="Calibri" panose="020F0502020204030204" pitchFamily="34" charset="0"/>
                      </a:endParaRPr>
                    </a:p>
                  </a:txBody>
                  <a:tcPr marL="5740" marR="5740" marT="5740" marB="0" anchor="b"/>
                </a:tc>
              </a:tr>
              <a:tr h="178017">
                <a:tc>
                  <a:txBody>
                    <a:bodyPr/>
                    <a:lstStyle/>
                    <a:p>
                      <a:pPr algn="ctr" fontAlgn="ctr"/>
                      <a:r>
                        <a:rPr lang="en-US" sz="800" u="none" strike="noStrike" dirty="0">
                          <a:effectLst/>
                        </a:rPr>
                        <a:t>Wet weight</a:t>
                      </a:r>
                      <a:endParaRPr lang="en-US" sz="800" b="0" i="0" u="none" strike="noStrike" dirty="0">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en-US" sz="800" u="none" strike="noStrike" dirty="0">
                          <a:effectLst/>
                        </a:rPr>
                        <a:t>0,5 kg/liter</a:t>
                      </a:r>
                      <a:endParaRPr lang="en-US" sz="800" b="0" i="0" u="none" strike="noStrike" dirty="0">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ru-RU" sz="800" u="none" strike="noStrike" dirty="0" smtClean="0">
                          <a:effectLst/>
                        </a:rPr>
                        <a:t>GOST 31992.1-2012</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en-US" sz="800" u="none" strike="noStrike" dirty="0">
                          <a:effectLst/>
                        </a:rPr>
                        <a:t>ISO 2811-1:2011  </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hlinkClick r:id="rId6" action="ppaction://hlinksldjump"/>
                        </a:rPr>
                        <a:t>slide No. 11</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en-US" sz="800" dirty="0" smtClean="0">
                          <a:solidFill>
                            <a:schemeClr val="accent1"/>
                          </a:solidFill>
                          <a:latin typeface="+mn-lt"/>
                          <a:hlinkClick r:id="rId7" action="ppaction://hlinkfile"/>
                        </a:rPr>
                        <a:t>appendix3. Akademsib</a:t>
                      </a:r>
                      <a:endParaRPr lang="en-US" sz="800" b="0" i="0" u="none" strike="noStrike" dirty="0">
                        <a:solidFill>
                          <a:srgbClr val="000000"/>
                        </a:solidFill>
                        <a:effectLst/>
                        <a:latin typeface="+mn-lt"/>
                      </a:endParaRPr>
                    </a:p>
                  </a:txBody>
                  <a:tcPr marL="5740" marR="5740" marT="5740" marB="0" anchor="ctr"/>
                </a:tc>
              </a:tr>
              <a:tr h="163776">
                <a:tc>
                  <a:txBody>
                    <a:bodyPr/>
                    <a:lstStyle/>
                    <a:p>
                      <a:pPr algn="ctr" fontAlgn="ctr"/>
                      <a:r>
                        <a:rPr lang="en-US" sz="800" u="none" strike="noStrike" dirty="0">
                          <a:effectLst/>
                        </a:rPr>
                        <a:t>Coating density</a:t>
                      </a:r>
                      <a:endParaRPr lang="en-US" sz="800" b="0" i="0" u="none" strike="noStrike" dirty="0">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en-US" sz="800" u="none" strike="noStrike" dirty="0">
                          <a:effectLst/>
                        </a:rPr>
                        <a:t>0.3 </a:t>
                      </a:r>
                      <a:r>
                        <a:rPr lang="en-US" sz="800" u="none" strike="noStrike" dirty="0" smtClean="0">
                          <a:effectLst/>
                        </a:rPr>
                        <a:t>kg/</a:t>
                      </a:r>
                      <a:r>
                        <a:rPr lang="en-US" sz="800" u="none" strike="noStrike" dirty="0" err="1" smtClean="0">
                          <a:effectLst/>
                        </a:rPr>
                        <a:t>dm3</a:t>
                      </a:r>
                      <a:endParaRPr lang="en-US" sz="800" b="0" i="0" u="none" strike="noStrike" dirty="0">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ru-RU" sz="800" u="none" strike="noStrike" dirty="0">
                          <a:effectLst/>
                        </a:rPr>
                        <a:t>GOST 17177-94 </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rPr>
                        <a:t> </a:t>
                      </a:r>
                      <a:endParaRPr lang="en-US" sz="800" b="0" i="0" u="none" strike="noStrike" dirty="0">
                        <a:solidFill>
                          <a:srgbClr val="FF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hlinkClick r:id="rId5" action="ppaction://hlinksldjump"/>
                        </a:rPr>
                        <a:t>slide No. 13 </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en-US" sz="800" dirty="0" smtClean="0">
                          <a:solidFill>
                            <a:schemeClr val="accent1"/>
                          </a:solidFill>
                          <a:latin typeface="+mn-lt"/>
                          <a:hlinkClick r:id="rId8" action="ppaction://hlinkfile"/>
                        </a:rPr>
                        <a:t>appendix4. Uralplastic</a:t>
                      </a:r>
                      <a:endParaRPr lang="en-US" sz="800" b="0" i="0" u="none" strike="noStrike" dirty="0">
                        <a:solidFill>
                          <a:srgbClr val="000000"/>
                        </a:solidFill>
                        <a:effectLst/>
                        <a:latin typeface="+mn-lt"/>
                      </a:endParaRPr>
                    </a:p>
                  </a:txBody>
                  <a:tcPr marL="5740" marR="5740" marT="5740" marB="0" anchor="ctr"/>
                </a:tc>
              </a:tr>
              <a:tr h="233978">
                <a:tc>
                  <a:txBody>
                    <a:bodyPr/>
                    <a:lstStyle/>
                    <a:p>
                      <a:pPr algn="ctr" fontAlgn="ctr"/>
                      <a:r>
                        <a:rPr lang="en-US" sz="800" u="none" strike="noStrike" dirty="0">
                          <a:effectLst/>
                        </a:rPr>
                        <a:t>water vapor permeability</a:t>
                      </a:r>
                      <a:endParaRPr lang="en-US" sz="800" b="0" i="0" u="none" strike="noStrike" dirty="0">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en-US" sz="800" u="none" strike="noStrike" dirty="0" smtClean="0">
                          <a:effectLst/>
                        </a:rPr>
                        <a:t>0.012</a:t>
                      </a:r>
                      <a:r>
                        <a:rPr lang="ru-RU" sz="800" b="0" dirty="0" smtClean="0">
                          <a:solidFill>
                            <a:schemeClr val="tx1"/>
                          </a:solidFill>
                          <a:latin typeface="+mn-lt"/>
                        </a:rPr>
                        <a:t>mg/(m·h·Pa)</a:t>
                      </a:r>
                      <a:r>
                        <a:rPr dirty="0"/>
                        <a:t> </a:t>
                      </a:r>
                      <a:endParaRPr lang="en-US" sz="800" b="0" i="0" u="none" strike="noStrike" dirty="0">
                        <a:solidFill>
                          <a:schemeClr val="tx1"/>
                        </a:solidFill>
                        <a:effectLst/>
                        <a:latin typeface="+mn-lt"/>
                      </a:endParaRPr>
                    </a:p>
                  </a:txBody>
                  <a:tcPr marL="5740" marR="5740" marT="5740" marB="0" anchor="ctr"/>
                </a:tc>
                <a:tc>
                  <a:txBody>
                    <a:bodyPr/>
                    <a:lstStyle/>
                    <a:p>
                      <a:pPr algn="ctr" fontAlgn="ctr"/>
                      <a:r>
                        <a:rPr lang="ru-RU" sz="800" u="none" strike="noStrike" dirty="0">
                          <a:effectLst/>
                        </a:rPr>
                        <a:t>GOST </a:t>
                      </a:r>
                      <a:r>
                        <a:rPr lang="en-US" sz="800" u="none" strike="noStrike" dirty="0" smtClean="0">
                          <a:effectLst/>
                        </a:rPr>
                        <a:t>R</a:t>
                      </a:r>
                      <a:r>
                        <a:rPr lang="ru-RU" sz="800" u="none" strike="noStrike" dirty="0" smtClean="0">
                          <a:effectLst/>
                        </a:rPr>
                        <a:t> </a:t>
                      </a:r>
                      <a:r>
                        <a:rPr lang="ru-RU" sz="800" u="none" strike="noStrike" dirty="0">
                          <a:effectLst/>
                        </a:rPr>
                        <a:t>EN 12086-2008</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en-US" sz="800" u="none" strike="noStrike" dirty="0">
                          <a:effectLst/>
                        </a:rPr>
                        <a:t>EN ISO 7783: 2012</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hlinkClick r:id="rId9" action="ppaction://hlinksldjump"/>
                        </a:rPr>
                        <a:t>slide No. 9</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en-US" sz="800" u="none" strike="noStrike" dirty="0">
                          <a:effectLst/>
                          <a:latin typeface="+mn-lt"/>
                          <a:hlinkClick r:id="rId10" action="ppaction://hlinkfile"/>
                        </a:rPr>
                        <a:t>appendix2. BTRI</a:t>
                      </a:r>
                      <a:endParaRPr lang="en-US" sz="800" b="0" i="0" u="none" strike="noStrike" dirty="0">
                        <a:solidFill>
                          <a:srgbClr val="000000"/>
                        </a:solidFill>
                        <a:effectLst/>
                        <a:latin typeface="+mn-lt"/>
                      </a:endParaRPr>
                    </a:p>
                  </a:txBody>
                  <a:tcPr marL="5740" marR="5740" marT="5740" marB="0" anchor="ctr"/>
                </a:tc>
              </a:tr>
              <a:tr h="156656">
                <a:tc>
                  <a:txBody>
                    <a:bodyPr/>
                    <a:lstStyle/>
                    <a:p>
                      <a:pPr algn="ctr" fontAlgn="ctr"/>
                      <a:r>
                        <a:rPr lang="en-US" sz="800" u="none" strike="noStrike" dirty="0">
                          <a:effectLst/>
                        </a:rPr>
                        <a:t>water permeability</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en-US" sz="800" u="none" strike="noStrike" dirty="0">
                          <a:effectLst/>
                        </a:rPr>
                        <a:t>≤ 30 gr/m2/24h</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rPr>
                        <a:t> </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en-US" sz="800" u="none" strike="noStrike" dirty="0">
                          <a:effectLst/>
                        </a:rPr>
                        <a:t>EN 1062-3: 2008 </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hlinkClick r:id="rId9" action="ppaction://hlinksldjump"/>
                        </a:rPr>
                        <a:t>slide No. 9</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en-US" sz="800" u="none" strike="noStrike" dirty="0">
                          <a:effectLst/>
                          <a:latin typeface="+mn-lt"/>
                          <a:hlinkClick r:id="rId10" action="ppaction://hlinkfile"/>
                        </a:rPr>
                        <a:t>appendix2. BTRI</a:t>
                      </a:r>
                      <a:endParaRPr lang="en-US" sz="800" b="0" i="0" u="none" strike="noStrike" dirty="0">
                        <a:solidFill>
                          <a:srgbClr val="000000"/>
                        </a:solidFill>
                        <a:effectLst/>
                        <a:latin typeface="+mn-lt"/>
                      </a:endParaRPr>
                    </a:p>
                  </a:txBody>
                  <a:tcPr marL="5740" marR="5740" marT="5740" marB="0" anchor="ctr"/>
                </a:tc>
              </a:tr>
              <a:tr h="163776">
                <a:tc>
                  <a:txBody>
                    <a:bodyPr/>
                    <a:lstStyle/>
                    <a:p>
                      <a:pPr algn="ctr" fontAlgn="ctr"/>
                      <a:r>
                        <a:rPr lang="en-US" sz="800" u="none" strike="noStrike" dirty="0">
                          <a:effectLst/>
                        </a:rPr>
                        <a:t>apparent viscosity</a:t>
                      </a:r>
                      <a:endParaRPr lang="en-US" sz="800" b="0" i="0" u="none" strike="noStrike" dirty="0">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en-US" sz="800" u="none" strike="noStrike" dirty="0" smtClean="0">
                          <a:effectLst/>
                        </a:rPr>
                        <a:t>16,000 </a:t>
                      </a:r>
                      <a:r>
                        <a:rPr lang="en-US" sz="800" u="none" strike="noStrike" noProof="0" dirty="0" err="1">
                          <a:effectLst/>
                        </a:rPr>
                        <a:t>sP</a:t>
                      </a:r>
                      <a:endParaRPr lang="en-US" sz="800" b="0" i="0" u="none" strike="noStrike" noProof="0"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rPr>
                        <a:t> GOST 25271-93</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en-US" sz="800" u="none" strike="noStrike">
                          <a:effectLst/>
                        </a:rPr>
                        <a:t>ISO 2555-89</a:t>
                      </a:r>
                      <a:endParaRPr lang="en-US" sz="800" b="0" i="0" u="none" strike="noStrike">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hlinkClick r:id="rId11" action="ppaction://hlinksldjump"/>
                        </a:rPr>
                        <a:t>slide No. 12</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en-US" sz="800" dirty="0" smtClean="0">
                          <a:solidFill>
                            <a:schemeClr val="accent1"/>
                          </a:solidFill>
                          <a:latin typeface="+mn-lt"/>
                          <a:hlinkClick r:id="rId7" action="ppaction://hlinkfile"/>
                        </a:rPr>
                        <a:t>appendix3. Akademsib</a:t>
                      </a:r>
                      <a:endParaRPr lang="en-US" sz="800" b="0" i="0" u="none" strike="noStrike" dirty="0">
                        <a:solidFill>
                          <a:srgbClr val="000000"/>
                        </a:solidFill>
                        <a:effectLst/>
                        <a:latin typeface="+mn-lt"/>
                      </a:endParaRPr>
                    </a:p>
                  </a:txBody>
                  <a:tcPr marL="5740" marR="5740" marT="5740" marB="0" anchor="ctr"/>
                </a:tc>
              </a:tr>
              <a:tr h="163776">
                <a:tc>
                  <a:txBody>
                    <a:bodyPr/>
                    <a:lstStyle/>
                    <a:p>
                      <a:pPr algn="ctr" fontAlgn="ctr"/>
                      <a:r>
                        <a:rPr lang="en-US" sz="800" u="none" strike="noStrike">
                          <a:effectLst/>
                        </a:rPr>
                        <a:t>strength at break</a:t>
                      </a:r>
                      <a:endParaRPr lang="en-US" sz="800" b="0" i="0" u="none" strike="noStrike">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rPr>
                        <a:t>80 kgf/cm2</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rPr>
                        <a:t>GOST 14236-81</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rPr>
                        <a:t> </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hlinkClick r:id="rId5" action="ppaction://hlinksldjump"/>
                        </a:rPr>
                        <a:t>slide No. 13</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en-US" sz="800" dirty="0" smtClean="0">
                          <a:solidFill>
                            <a:schemeClr val="accent1"/>
                          </a:solidFill>
                          <a:latin typeface="+mn-lt"/>
                          <a:hlinkClick r:id="rId8" action="ppaction://hlinkfile"/>
                        </a:rPr>
                        <a:t>appendix4. Uralplastic</a:t>
                      </a:r>
                      <a:endParaRPr lang="en-US" sz="800" b="0" i="0" u="none" strike="noStrike" dirty="0">
                        <a:solidFill>
                          <a:srgbClr val="000000"/>
                        </a:solidFill>
                        <a:effectLst/>
                        <a:latin typeface="+mn-lt"/>
                      </a:endParaRPr>
                    </a:p>
                  </a:txBody>
                  <a:tcPr marL="5740" marR="5740" marT="5740" marB="0" anchor="ctr"/>
                </a:tc>
              </a:tr>
              <a:tr h="234984">
                <a:tc>
                  <a:txBody>
                    <a:bodyPr/>
                    <a:lstStyle/>
                    <a:p>
                      <a:pPr algn="ctr" fontAlgn="ctr"/>
                      <a:r>
                        <a:rPr lang="en-US" sz="800" u="none" strike="noStrike">
                          <a:effectLst/>
                        </a:rPr>
                        <a:t>Film shrinkage after drying (thickness)</a:t>
                      </a:r>
                      <a:endParaRPr lang="en-US" sz="800" b="0" i="0" u="none" strike="noStrike">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ru-RU" sz="800" u="none" strike="noStrike" dirty="0" smtClean="0">
                          <a:effectLst/>
                        </a:rPr>
                        <a:t>5%</a:t>
                      </a:r>
                      <a:endParaRPr lang="en-US" sz="800" b="0" i="0" u="none" strike="noStrike" dirty="0">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ru-RU" sz="800" u="none" strike="noStrike" dirty="0">
                          <a:effectLst/>
                        </a:rPr>
                        <a:t>own tests</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rPr>
                        <a:t> </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hlinkClick r:id="rId12" action="ppaction://hlinksldjump"/>
                        </a:rPr>
                        <a:t>slide No. 15</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rPr>
                        <a:t> </a:t>
                      </a:r>
                      <a:endParaRPr lang="en-US" sz="800" b="0" i="0" u="none" strike="noStrike" dirty="0">
                        <a:solidFill>
                          <a:srgbClr val="000000"/>
                        </a:solidFill>
                        <a:effectLst/>
                        <a:latin typeface="Calibri" panose="020F0502020204030204" pitchFamily="34" charset="0"/>
                      </a:endParaRPr>
                    </a:p>
                  </a:txBody>
                  <a:tcPr marL="5740" marR="5740" marT="5740" marB="0" anchor="ctr"/>
                </a:tc>
              </a:tr>
              <a:tr h="233978">
                <a:tc>
                  <a:txBody>
                    <a:bodyPr/>
                    <a:lstStyle/>
                    <a:p>
                      <a:pPr algn="ctr" fontAlgn="ctr"/>
                      <a:r>
                        <a:rPr lang="en-US" sz="800" u="none" strike="noStrike">
                          <a:effectLst/>
                        </a:rPr>
                        <a:t>Dry film weight</a:t>
                      </a:r>
                      <a:endParaRPr lang="en-US" sz="800" b="0" i="0" u="none" strike="noStrike">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en-US" sz="800" u="none" strike="noStrike">
                          <a:effectLst/>
                        </a:rPr>
                        <a:t>0,15 kg/m² at 0.5 mm</a:t>
                      </a:r>
                      <a:endParaRPr lang="en-US" sz="800" b="0" i="0" u="none" strike="noStrike">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ru-RU" sz="800" u="none" strike="noStrike" dirty="0">
                          <a:effectLst/>
                        </a:rPr>
                        <a:t>own tests</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rPr>
                        <a:t> </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hlinkClick r:id="rId12" action="ppaction://hlinksldjump"/>
                        </a:rPr>
                        <a:t>slide No. 15</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rPr>
                        <a:t> </a:t>
                      </a:r>
                      <a:endParaRPr lang="en-US" sz="800" b="0" i="0" u="none" strike="noStrike" dirty="0">
                        <a:solidFill>
                          <a:srgbClr val="000000"/>
                        </a:solidFill>
                        <a:effectLst/>
                        <a:latin typeface="Calibri" panose="020F0502020204030204" pitchFamily="34" charset="0"/>
                      </a:endParaRPr>
                    </a:p>
                  </a:txBody>
                  <a:tcPr marL="5740" marR="5740" marT="5740" marB="0" anchor="ctr"/>
                </a:tc>
              </a:tr>
              <a:tr h="233978">
                <a:tc>
                  <a:txBody>
                    <a:bodyPr/>
                    <a:lstStyle/>
                    <a:p>
                      <a:pPr algn="ctr" fontAlgn="ctr"/>
                      <a:r>
                        <a:rPr lang="en-US" sz="800" u="none" strike="noStrike">
                          <a:effectLst/>
                        </a:rPr>
                        <a:t>Solar light reflectivity</a:t>
                      </a:r>
                      <a:endParaRPr lang="en-US" sz="800" b="0" i="0" u="none" strike="noStrike">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ru-RU" sz="800" u="none" strike="noStrike">
                          <a:effectLst/>
                        </a:rPr>
                        <a:t>0.8</a:t>
                      </a:r>
                      <a:endParaRPr lang="en-US" sz="800" b="0" i="0" u="none" strike="noStrike">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ru-RU" sz="800" u="none" strike="noStrike" dirty="0">
                          <a:effectLst/>
                        </a:rPr>
                        <a:t>own tests</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rPr>
                        <a:t> </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hlinkClick r:id="rId13" action="ppaction://hlinksldjump"/>
                        </a:rPr>
                        <a:t>slide No. 14</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en-US" sz="800" u="none" strike="noStrike" dirty="0" smtClean="0">
                          <a:effectLst/>
                          <a:hlinkClick r:id="rId14" action="ppaction://hlinkfile"/>
                        </a:rPr>
                        <a:t>appendix5.Samara </a:t>
                      </a:r>
                      <a:endParaRPr lang="en-US" sz="800" b="0" i="0" u="none" strike="noStrike" dirty="0">
                        <a:solidFill>
                          <a:srgbClr val="000000"/>
                        </a:solidFill>
                        <a:effectLst/>
                        <a:latin typeface="Calibri" panose="020F0502020204030204" pitchFamily="34" charset="0"/>
                      </a:endParaRPr>
                    </a:p>
                  </a:txBody>
                  <a:tcPr marL="5740" marR="5740" marT="5740" marB="0" anchor="ctr"/>
                </a:tc>
              </a:tr>
              <a:tr h="233978">
                <a:tc>
                  <a:txBody>
                    <a:bodyPr/>
                    <a:lstStyle/>
                    <a:p>
                      <a:pPr algn="ctr" fontAlgn="ctr"/>
                      <a:r>
                        <a:rPr lang="en-US" sz="800" u="none" strike="noStrike">
                          <a:effectLst/>
                        </a:rPr>
                        <a:t>UV reflection</a:t>
                      </a:r>
                      <a:endParaRPr lang="en-US" sz="800" b="0" i="0" u="none" strike="noStrike">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ru-RU" sz="800" u="none" strike="noStrike" dirty="0" smtClean="0">
                          <a:effectLst/>
                        </a:rPr>
                        <a:t>95%</a:t>
                      </a:r>
                      <a:endParaRPr lang="en-US" sz="800" b="0" i="0" u="none" strike="noStrike" dirty="0">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ru-RU" sz="800" u="none" strike="noStrike" dirty="0">
                          <a:effectLst/>
                        </a:rPr>
                        <a:t>own tests</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rPr>
                        <a:t> </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hlinkClick r:id="rId15" action="ppaction://hlinksldjump"/>
                        </a:rPr>
                        <a:t>slide No. 16</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rPr>
                        <a:t> </a:t>
                      </a:r>
                      <a:endParaRPr lang="en-US" sz="800" b="0" i="0" u="none" strike="noStrike" dirty="0">
                        <a:solidFill>
                          <a:srgbClr val="000000"/>
                        </a:solidFill>
                        <a:effectLst/>
                        <a:latin typeface="Calibri" panose="020F0502020204030204" pitchFamily="34" charset="0"/>
                      </a:endParaRPr>
                    </a:p>
                  </a:txBody>
                  <a:tcPr marL="5740" marR="5740" marT="5740" marB="0" anchor="ctr"/>
                </a:tc>
              </a:tr>
              <a:tr h="234984">
                <a:tc>
                  <a:txBody>
                    <a:bodyPr/>
                    <a:lstStyle/>
                    <a:p>
                      <a:pPr algn="ctr" fontAlgn="ctr"/>
                      <a:r>
                        <a:rPr lang="en-US" sz="800" u="none" strike="noStrike" dirty="0">
                          <a:effectLst/>
                        </a:rPr>
                        <a:t>Adhesion</a:t>
                      </a:r>
                      <a:endParaRPr lang="en-US" sz="800" b="0" i="0" u="none" strike="noStrike" dirty="0">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en-US" sz="800" u="none" strike="noStrike" dirty="0">
                          <a:effectLst/>
                        </a:rPr>
                        <a:t>25 kg/cm</a:t>
                      </a:r>
                      <a:r>
                        <a:rPr lang="en-US" sz="800" u="none" strike="noStrike" baseline="30000" dirty="0">
                          <a:effectLst/>
                        </a:rPr>
                        <a:t>2</a:t>
                      </a:r>
                      <a:endParaRPr lang="en-US" sz="800" b="0" i="0" u="none" strike="noStrike" dirty="0">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ru-RU" sz="800" u="none" strike="noStrike">
                          <a:effectLst/>
                        </a:rPr>
                        <a:t> GOST 15140-78, GOST 28574-90</a:t>
                      </a:r>
                      <a:endParaRPr lang="en-US" sz="800" b="0" i="0" u="none" strike="noStrike">
                        <a:solidFill>
                          <a:srgbClr val="000000"/>
                        </a:solidFill>
                        <a:effectLst/>
                        <a:latin typeface="Calibri" panose="020F0502020204030204" pitchFamily="34" charset="0"/>
                      </a:endParaRPr>
                    </a:p>
                  </a:txBody>
                  <a:tcPr marL="5740" marR="5740" marT="5740" marB="0" anchor="ctr"/>
                </a:tc>
                <a:tc>
                  <a:txBody>
                    <a:bodyPr/>
                    <a:lstStyle/>
                    <a:p>
                      <a:pPr algn="ctr" fontAlgn="ctr"/>
                      <a:r>
                        <a:rPr lang="en-US" sz="800" u="none" strike="noStrike" dirty="0">
                          <a:effectLst/>
                        </a:rPr>
                        <a:t>EN 1542: 1999</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hlinkClick r:id="rId6" action="ppaction://hlinksldjump"/>
                        </a:rPr>
                        <a:t>slide No. 11</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en-US" sz="800" u="none" strike="noStrike" dirty="0">
                          <a:effectLst/>
                          <a:hlinkClick r:id="rId10" action="ppaction://hlinkfile"/>
                        </a:rPr>
                        <a:t>appendix2. BTRI</a:t>
                      </a:r>
                      <a:endParaRPr lang="en-US" sz="800" b="0" i="0" u="none" strike="noStrike" dirty="0">
                        <a:solidFill>
                          <a:srgbClr val="000000"/>
                        </a:solidFill>
                        <a:effectLst/>
                        <a:latin typeface="Calibri" panose="020F0502020204030204" pitchFamily="34" charset="0"/>
                      </a:endParaRPr>
                    </a:p>
                  </a:txBody>
                  <a:tcPr marL="5740" marR="5740" marT="5740" marB="0" anchor="ctr"/>
                </a:tc>
              </a:tr>
              <a:tr h="234984">
                <a:tc>
                  <a:txBody>
                    <a:bodyPr/>
                    <a:lstStyle/>
                    <a:p>
                      <a:pPr algn="ctr" fontAlgn="ctr"/>
                      <a:r>
                        <a:rPr lang="en-US" sz="800" u="none" strike="noStrike">
                          <a:effectLst/>
                        </a:rPr>
                        <a:t>Average dry film thickness</a:t>
                      </a:r>
                      <a:endParaRPr lang="en-US" sz="800" b="0" i="0" u="none" strike="noStrike">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en-US" sz="800" u="none" strike="noStrike">
                          <a:effectLst/>
                        </a:rPr>
                        <a:t>0.5 mm per coat</a:t>
                      </a:r>
                      <a:endParaRPr lang="en-US" sz="800" b="0" i="0" u="none" strike="noStrike">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ru-RU" sz="800" u="none" strike="noStrike">
                          <a:effectLst/>
                        </a:rPr>
                        <a:t>own tests</a:t>
                      </a:r>
                      <a:endParaRPr lang="en-US" sz="800" b="0" i="0" u="none" strike="noStrike">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rPr>
                        <a:t> </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hlinkClick r:id="rId15" action="ppaction://hlinksldjump"/>
                        </a:rPr>
                        <a:t>slide No. 16</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en-US" sz="800" dirty="0" smtClean="0">
                          <a:solidFill>
                            <a:schemeClr val="accent1"/>
                          </a:solidFill>
                          <a:latin typeface="+mn-lt"/>
                          <a:hlinkClick r:id="rId16" action="ppaction://hlinkfile"/>
                        </a:rPr>
                        <a:t>appendix6. instructions</a:t>
                      </a:r>
                      <a:r>
                        <a:rPr lang="ru-RU" sz="800" u="none" strike="noStrike" dirty="0">
                          <a:effectLst/>
                          <a:latin typeface="+mn-lt"/>
                        </a:rPr>
                        <a:t> </a:t>
                      </a:r>
                      <a:endParaRPr lang="en-US" sz="800" b="0" i="0" u="none" strike="noStrike" dirty="0">
                        <a:solidFill>
                          <a:srgbClr val="000000"/>
                        </a:solidFill>
                        <a:effectLst/>
                        <a:latin typeface="+mn-lt"/>
                      </a:endParaRPr>
                    </a:p>
                  </a:txBody>
                  <a:tcPr marL="5740" marR="5740" marT="5740" marB="0" anchor="ctr"/>
                </a:tc>
              </a:tr>
              <a:tr h="234984">
                <a:tc>
                  <a:txBody>
                    <a:bodyPr/>
                    <a:lstStyle/>
                    <a:p>
                      <a:pPr algn="ctr" fontAlgn="ctr"/>
                      <a:r>
                        <a:rPr lang="en-US" sz="800" u="none" strike="noStrike">
                          <a:effectLst/>
                        </a:rPr>
                        <a:t>Consumption of one layer</a:t>
                      </a:r>
                      <a:endParaRPr lang="en-US" sz="800" b="0" i="0" u="none" strike="noStrike">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en-US" sz="800" u="none" strike="noStrike" dirty="0">
                          <a:effectLst/>
                        </a:rPr>
                        <a:t>0.55 liter/m² per one layer</a:t>
                      </a:r>
                      <a:endParaRPr lang="en-US" sz="800" b="0" i="0" u="none" strike="noStrike" dirty="0">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ru-RU" sz="800" u="none" strike="noStrike" dirty="0" err="1">
                          <a:effectLst/>
                        </a:rPr>
                        <a:t>own</a:t>
                      </a:r>
                      <a:r>
                        <a:rPr lang="ru-RU" sz="800" u="none" strike="noStrike" dirty="0">
                          <a:effectLst/>
                        </a:rPr>
                        <a:t> </a:t>
                      </a:r>
                      <a:r>
                        <a:rPr lang="ru-RU" sz="800" u="none" strike="noStrike" dirty="0" err="1">
                          <a:effectLst/>
                        </a:rPr>
                        <a:t>tests</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rPr>
                        <a:t> </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hlinkClick r:id="rId15" action="ppaction://hlinksldjump"/>
                        </a:rPr>
                        <a:t>slide No. 16</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en-US" sz="800" dirty="0" smtClean="0">
                          <a:solidFill>
                            <a:schemeClr val="accent1"/>
                          </a:solidFill>
                          <a:latin typeface="+mn-lt"/>
                          <a:hlinkClick r:id="rId16" action="ppaction://hlinkfile"/>
                        </a:rPr>
                        <a:t>appendix6. instructions</a:t>
                      </a:r>
                      <a:r>
                        <a:rPr lang="ru-RU" sz="800" u="none" strike="noStrike" dirty="0">
                          <a:effectLst/>
                          <a:latin typeface="+mn-lt"/>
                        </a:rPr>
                        <a:t> </a:t>
                      </a:r>
                      <a:endParaRPr lang="en-US" sz="800" b="0" i="0" u="none" strike="noStrike" dirty="0">
                        <a:solidFill>
                          <a:srgbClr val="000000"/>
                        </a:solidFill>
                        <a:effectLst/>
                        <a:latin typeface="+mn-lt"/>
                      </a:endParaRPr>
                    </a:p>
                  </a:txBody>
                  <a:tcPr marL="5740" marR="5740" marT="5740" marB="0" anchor="ctr"/>
                </a:tc>
              </a:tr>
              <a:tr h="234984">
                <a:tc>
                  <a:txBody>
                    <a:bodyPr/>
                    <a:lstStyle/>
                    <a:p>
                      <a:pPr algn="ctr" fontAlgn="ctr"/>
                      <a:r>
                        <a:rPr lang="en-US" sz="800" u="none" strike="noStrike">
                          <a:effectLst/>
                        </a:rPr>
                        <a:t>Number of coats</a:t>
                      </a:r>
                      <a:endParaRPr lang="en-US" sz="800" b="0" i="0" u="none" strike="noStrike">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en-US" sz="800" u="none" strike="noStrike">
                          <a:effectLst/>
                        </a:rPr>
                        <a:t>no less than 2</a:t>
                      </a:r>
                      <a:endParaRPr lang="en-US" sz="800" b="0" i="0" u="none" strike="noStrike">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ru-RU" sz="800" u="none" strike="noStrike">
                          <a:effectLst/>
                        </a:rPr>
                        <a:t>own tests</a:t>
                      </a:r>
                      <a:endParaRPr lang="en-US" sz="800" b="0" i="0" u="none" strike="noStrike">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rPr>
                        <a:t> </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hlinkClick r:id="rId15" action="ppaction://hlinksldjump"/>
                        </a:rPr>
                        <a:t>slide No. 16</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en-US" sz="800" dirty="0" smtClean="0">
                          <a:solidFill>
                            <a:schemeClr val="accent1"/>
                          </a:solidFill>
                          <a:latin typeface="+mn-lt"/>
                          <a:hlinkClick r:id="rId16" action="ppaction://hlinkfile"/>
                        </a:rPr>
                        <a:t>appendix6. instructions</a:t>
                      </a:r>
                      <a:r>
                        <a:rPr lang="ru-RU" sz="800" u="none" strike="noStrike" dirty="0">
                          <a:effectLst/>
                          <a:latin typeface="+mn-lt"/>
                        </a:rPr>
                        <a:t> </a:t>
                      </a:r>
                      <a:endParaRPr lang="en-US" sz="800" b="0" i="0" u="none" strike="noStrike" dirty="0">
                        <a:solidFill>
                          <a:srgbClr val="000000"/>
                        </a:solidFill>
                        <a:effectLst/>
                        <a:latin typeface="+mn-lt"/>
                      </a:endParaRPr>
                    </a:p>
                  </a:txBody>
                  <a:tcPr marL="5740" marR="5740" marT="5740" marB="0" anchor="ctr"/>
                </a:tc>
              </a:tr>
              <a:tr h="234984">
                <a:tc>
                  <a:txBody>
                    <a:bodyPr/>
                    <a:lstStyle/>
                    <a:p>
                      <a:pPr algn="ctr" fontAlgn="ctr"/>
                      <a:r>
                        <a:rPr lang="en-US" sz="800" u="none" strike="noStrike">
                          <a:effectLst/>
                        </a:rPr>
                        <a:t>Application method</a:t>
                      </a:r>
                      <a:endParaRPr lang="en-US" sz="800" b="0" i="0" u="none" strike="noStrike">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en-US" sz="800" u="none" strike="noStrike" dirty="0">
                          <a:effectLst/>
                        </a:rPr>
                        <a:t>Airless sprayer for high-viscous paints ; brush</a:t>
                      </a:r>
                      <a:endParaRPr lang="en-US" sz="800" b="0" i="0" u="none" strike="noStrike" dirty="0">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ru-RU" sz="800" u="none" strike="noStrike">
                          <a:effectLst/>
                        </a:rPr>
                        <a:t>own tests</a:t>
                      </a:r>
                      <a:endParaRPr lang="en-US" sz="800" b="0" i="0" u="none" strike="noStrike">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rPr>
                        <a:t> </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hlinkClick r:id="rId15" action="ppaction://hlinksldjump"/>
                        </a:rPr>
                        <a:t>slide No. 16</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en-US" sz="800" dirty="0" smtClean="0">
                          <a:solidFill>
                            <a:schemeClr val="accent1"/>
                          </a:solidFill>
                          <a:latin typeface="+mn-lt"/>
                          <a:hlinkClick r:id="rId16" action="ppaction://hlinkfile"/>
                        </a:rPr>
                        <a:t>appendix6. instructions</a:t>
                      </a:r>
                      <a:r>
                        <a:rPr lang="ru-RU" sz="800" u="none" strike="noStrike" dirty="0">
                          <a:effectLst/>
                          <a:latin typeface="+mn-lt"/>
                        </a:rPr>
                        <a:t> </a:t>
                      </a:r>
                      <a:endParaRPr lang="en-US" sz="800" b="0" i="0" u="none" strike="noStrike" dirty="0">
                        <a:solidFill>
                          <a:srgbClr val="000000"/>
                        </a:solidFill>
                        <a:effectLst/>
                        <a:latin typeface="+mn-lt"/>
                      </a:endParaRPr>
                    </a:p>
                  </a:txBody>
                  <a:tcPr marL="5740" marR="5740" marT="5740" marB="0" anchor="ctr"/>
                </a:tc>
              </a:tr>
              <a:tr h="234984">
                <a:tc>
                  <a:txBody>
                    <a:bodyPr/>
                    <a:lstStyle/>
                    <a:p>
                      <a:pPr algn="ctr" fontAlgn="ctr"/>
                      <a:r>
                        <a:rPr lang="en-US" sz="800" u="none" strike="noStrike" dirty="0">
                          <a:effectLst/>
                        </a:rPr>
                        <a:t>Complete curing time at </a:t>
                      </a:r>
                      <a:r>
                        <a:rPr lang="en-US" sz="800" u="none" strike="noStrike" dirty="0" smtClean="0">
                          <a:effectLst/>
                        </a:rPr>
                        <a:t>20</a:t>
                      </a:r>
                      <a:r>
                        <a:rPr lang="en-US" sz="800" u="none" strike="noStrike" baseline="0" dirty="0" smtClean="0">
                          <a:effectLst/>
                        </a:rPr>
                        <a:t>°</a:t>
                      </a:r>
                      <a:r>
                        <a:rPr lang="en-US" sz="800" u="none" strike="noStrike" dirty="0" smtClean="0">
                          <a:effectLst/>
                        </a:rPr>
                        <a:t>C</a:t>
                      </a:r>
                      <a:endParaRPr lang="en-US" sz="800" b="0" i="0" u="none" strike="noStrike" dirty="0">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en-US" sz="800" u="none" strike="noStrike">
                          <a:effectLst/>
                        </a:rPr>
                        <a:t>20 hours</a:t>
                      </a:r>
                      <a:endParaRPr lang="en-US" sz="800" b="0" i="0" u="none" strike="noStrike">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ru-RU" sz="800" u="none" strike="noStrike">
                          <a:effectLst/>
                        </a:rPr>
                        <a:t>own tests</a:t>
                      </a:r>
                      <a:endParaRPr lang="en-US" sz="800" b="0" i="0" u="none" strike="noStrike">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rPr>
                        <a:t> </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hlinkClick r:id="rId15" action="ppaction://hlinksldjump"/>
                        </a:rPr>
                        <a:t>slide No. 16</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en-US" sz="800" dirty="0" smtClean="0">
                          <a:solidFill>
                            <a:schemeClr val="accent1"/>
                          </a:solidFill>
                          <a:latin typeface="+mn-lt"/>
                          <a:hlinkClick r:id="rId16" action="ppaction://hlinkfile"/>
                        </a:rPr>
                        <a:t>appendix6. instructions</a:t>
                      </a:r>
                      <a:endParaRPr lang="en-US" sz="800" b="0" i="0" u="none" strike="noStrike" dirty="0">
                        <a:solidFill>
                          <a:srgbClr val="000000"/>
                        </a:solidFill>
                        <a:effectLst/>
                        <a:latin typeface="+mn-lt"/>
                      </a:endParaRPr>
                    </a:p>
                  </a:txBody>
                  <a:tcPr marL="5740" marR="5740" marT="5740" marB="0" anchor="ctr"/>
                </a:tc>
              </a:tr>
              <a:tr h="234984">
                <a:tc>
                  <a:txBody>
                    <a:bodyPr/>
                    <a:lstStyle/>
                    <a:p>
                      <a:pPr algn="ctr" fontAlgn="ctr"/>
                      <a:r>
                        <a:rPr lang="en-US" sz="800" u="none" strike="noStrike">
                          <a:effectLst/>
                        </a:rPr>
                        <a:t>Topcoating</a:t>
                      </a:r>
                      <a:endParaRPr lang="en-US" sz="800" b="0" i="0" u="none" strike="noStrike">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en-US" sz="800" u="none" strike="noStrike" dirty="0">
                          <a:effectLst/>
                        </a:rPr>
                        <a:t>Possible (depending on use conditions),brush</a:t>
                      </a:r>
                      <a:endParaRPr lang="en-US" sz="800" b="0" i="0" u="none" strike="noStrike" dirty="0">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ru-RU" sz="800" u="none" strike="noStrike">
                          <a:effectLst/>
                        </a:rPr>
                        <a:t>own tests</a:t>
                      </a:r>
                      <a:endParaRPr lang="en-US" sz="800" b="0" i="0" u="none" strike="noStrike">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rPr>
                        <a:t> </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hlinkClick r:id="rId15" action="ppaction://hlinksldjump"/>
                        </a:rPr>
                        <a:t>slide No. 16</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en-US" sz="800" dirty="0" smtClean="0">
                          <a:solidFill>
                            <a:schemeClr val="accent1"/>
                          </a:solidFill>
                          <a:latin typeface="+mn-lt"/>
                          <a:hlinkClick r:id="rId16" action="ppaction://hlinkfile"/>
                        </a:rPr>
                        <a:t>appendix6. instructions</a:t>
                      </a:r>
                      <a:r>
                        <a:rPr lang="ru-RU" sz="800" u="none" strike="noStrike" dirty="0">
                          <a:effectLst/>
                          <a:latin typeface="+mn-lt"/>
                        </a:rPr>
                        <a:t> </a:t>
                      </a:r>
                      <a:endParaRPr lang="en-US" sz="800" b="0" i="0" u="none" strike="noStrike" dirty="0">
                        <a:solidFill>
                          <a:srgbClr val="000000"/>
                        </a:solidFill>
                        <a:effectLst/>
                        <a:latin typeface="+mn-lt"/>
                      </a:endParaRPr>
                    </a:p>
                  </a:txBody>
                  <a:tcPr marL="5740" marR="5740" marT="5740" marB="0" anchor="ctr"/>
                </a:tc>
              </a:tr>
              <a:tr h="234984">
                <a:tc>
                  <a:txBody>
                    <a:bodyPr/>
                    <a:lstStyle/>
                    <a:p>
                      <a:pPr algn="ctr" fontAlgn="ctr"/>
                      <a:r>
                        <a:rPr lang="en-US" sz="800" u="none" strike="noStrike">
                          <a:effectLst/>
                        </a:rPr>
                        <a:t>Container</a:t>
                      </a:r>
                      <a:endParaRPr lang="en-US" sz="800" b="0" i="0" u="none" strike="noStrike">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en-US" sz="800" u="none" strike="noStrike">
                          <a:effectLst/>
                        </a:rPr>
                        <a:t>Approx. 11.5 kg (19 liters)</a:t>
                      </a:r>
                      <a:endParaRPr lang="en-US" sz="800" b="0" i="0" u="none" strike="noStrike">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ru-RU" sz="800" u="none" strike="noStrike" dirty="0">
                          <a:effectLst/>
                        </a:rPr>
                        <a:t>own tests</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rPr>
                        <a:t> </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hlinkClick r:id="rId15" action="ppaction://hlinksldjump"/>
                        </a:rPr>
                        <a:t>slide No. 16</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b"/>
                      <a:r>
                        <a:rPr lang="en-US" sz="800" dirty="0" smtClean="0">
                          <a:solidFill>
                            <a:schemeClr val="accent1"/>
                          </a:solidFill>
                          <a:latin typeface="+mn-lt"/>
                          <a:hlinkClick r:id="rId16" action="ppaction://hlinkfile"/>
                        </a:rPr>
                        <a:t>appendix6. instructions</a:t>
                      </a:r>
                      <a:r>
                        <a:rPr lang="ru-RU" sz="800" u="none" strike="noStrike" dirty="0">
                          <a:effectLst/>
                          <a:latin typeface="+mn-lt"/>
                        </a:rPr>
                        <a:t> </a:t>
                      </a:r>
                      <a:endParaRPr lang="en-US" sz="800" b="0" i="0" u="none" strike="noStrike" dirty="0">
                        <a:solidFill>
                          <a:srgbClr val="000000"/>
                        </a:solidFill>
                        <a:effectLst/>
                        <a:latin typeface="+mn-lt"/>
                      </a:endParaRPr>
                    </a:p>
                  </a:txBody>
                  <a:tcPr marL="5740" marR="5740" marT="5740" marB="0" anchor="b"/>
                </a:tc>
              </a:tr>
              <a:tr h="234984">
                <a:tc>
                  <a:txBody>
                    <a:bodyPr/>
                    <a:lstStyle/>
                    <a:p>
                      <a:pPr algn="ctr" fontAlgn="ctr"/>
                      <a:r>
                        <a:rPr lang="en-US" sz="800" u="none" strike="noStrike" dirty="0">
                          <a:effectLst/>
                        </a:rPr>
                        <a:t>Shelf life</a:t>
                      </a:r>
                      <a:endParaRPr lang="en-US" sz="800" b="0" i="0" u="none" strike="noStrike" dirty="0">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en-US" sz="800" u="none" strike="noStrike" dirty="0">
                          <a:effectLst/>
                        </a:rPr>
                        <a:t>1 year from shipment date when stored indoors in unopened, or original containers at 5 to </a:t>
                      </a:r>
                      <a:r>
                        <a:rPr lang="en-US" sz="800" u="none" strike="noStrike" dirty="0" smtClean="0">
                          <a:effectLst/>
                        </a:rPr>
                        <a:t>20°C</a:t>
                      </a:r>
                      <a:endParaRPr lang="en-US" sz="800" b="0" i="0" u="none" strike="noStrike" dirty="0">
                        <a:solidFill>
                          <a:srgbClr val="000000"/>
                        </a:solidFill>
                        <a:effectLst/>
                        <a:latin typeface="Times New Roman" panose="02020603050405020304" pitchFamily="18" charset="0"/>
                      </a:endParaRPr>
                    </a:p>
                  </a:txBody>
                  <a:tcPr marL="5740" marR="5740" marT="5740" marB="0" anchor="ctr"/>
                </a:tc>
                <a:tc>
                  <a:txBody>
                    <a:bodyPr/>
                    <a:lstStyle/>
                    <a:p>
                      <a:pPr algn="ctr" fontAlgn="ctr"/>
                      <a:r>
                        <a:rPr lang="ru-RU" sz="800" u="none" strike="noStrike" dirty="0">
                          <a:effectLst/>
                        </a:rPr>
                        <a:t>own tests</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rPr>
                        <a:t> </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ctr"/>
                      <a:r>
                        <a:rPr lang="ru-RU" sz="800" u="none" strike="noStrike" dirty="0">
                          <a:effectLst/>
                          <a:hlinkClick r:id="rId15" action="ppaction://hlinksldjump"/>
                        </a:rPr>
                        <a:t>slide No. 16</a:t>
                      </a:r>
                      <a:endParaRPr lang="en-US" sz="800" b="0" i="0" u="none" strike="noStrike" dirty="0">
                        <a:solidFill>
                          <a:srgbClr val="000000"/>
                        </a:solidFill>
                        <a:effectLst/>
                        <a:latin typeface="Calibri" panose="020F0502020204030204" pitchFamily="34" charset="0"/>
                      </a:endParaRPr>
                    </a:p>
                  </a:txBody>
                  <a:tcPr marL="5740" marR="5740" marT="5740" marB="0" anchor="ctr"/>
                </a:tc>
                <a:tc>
                  <a:txBody>
                    <a:bodyPr/>
                    <a:lstStyle/>
                    <a:p>
                      <a:pPr algn="ctr" fontAlgn="b"/>
                      <a:r>
                        <a:rPr lang="en-US" sz="800" dirty="0" smtClean="0">
                          <a:solidFill>
                            <a:schemeClr val="accent1"/>
                          </a:solidFill>
                          <a:latin typeface="+mn-lt"/>
                          <a:hlinkClick r:id="rId16" action="ppaction://hlinkfile"/>
                        </a:rPr>
                        <a:t>appendix6. instructions</a:t>
                      </a:r>
                      <a:r>
                        <a:rPr lang="ru-RU" sz="800" u="none" strike="noStrike" dirty="0">
                          <a:effectLst/>
                          <a:latin typeface="+mn-lt"/>
                          <a:hlinkClick r:id="rId16" action="ppaction://hlinkfile"/>
                        </a:rPr>
                        <a:t> </a:t>
                      </a:r>
                      <a:endParaRPr lang="en-US" sz="800" b="0" i="0" u="none" strike="noStrike" dirty="0">
                        <a:solidFill>
                          <a:srgbClr val="000000"/>
                        </a:solidFill>
                        <a:effectLst/>
                        <a:latin typeface="+mn-lt"/>
                      </a:endParaRPr>
                    </a:p>
                  </a:txBody>
                  <a:tcPr marL="5740" marR="5740" marT="5740" marB="0" anchor="ctr"/>
                </a:tc>
              </a:tr>
            </a:tbl>
          </a:graphicData>
        </a:graphic>
      </p:graphicFrame>
    </p:spTree>
    <p:extLst>
      <p:ext uri="{BB962C8B-B14F-4D97-AF65-F5344CB8AC3E}">
        <p14:creationId xmlns:p14="http://schemas.microsoft.com/office/powerpoint/2010/main" val="390365829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т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34450" y="908050"/>
            <a:ext cx="1763688" cy="108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3" descr="т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00800"/>
            <a:ext cx="91440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3"/>
          <p:cNvSpPr>
            <a:spLocks noChangeArrowheads="1"/>
          </p:cNvSpPr>
          <p:nvPr/>
        </p:nvSpPr>
        <p:spPr bwMode="auto">
          <a:xfrm>
            <a:off x="0" y="0"/>
            <a:ext cx="9144000" cy="908050"/>
          </a:xfrm>
          <a:prstGeom prst="rect">
            <a:avLst/>
          </a:prstGeom>
          <a:solidFill>
            <a:srgbClr val="EA760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altLang="ru-RU" sz="2800" b="1" dirty="0">
                <a:solidFill>
                  <a:schemeClr val="bg1"/>
                </a:solidFill>
                <a:latin typeface="Times New Roman" panose="02020603050405020304" pitchFamily="18" charset="0"/>
              </a:rPr>
              <a:t>Thermal </a:t>
            </a:r>
            <a:r>
              <a:rPr lang="ru-RU" altLang="ru-RU" sz="2800" b="1" dirty="0" err="1">
                <a:solidFill>
                  <a:schemeClr val="bg1"/>
                </a:solidFill>
                <a:latin typeface="Times New Roman" panose="02020603050405020304" pitchFamily="18" charset="0"/>
              </a:rPr>
              <a:t>insulating</a:t>
            </a:r>
            <a:r>
              <a:rPr lang="ru-RU" altLang="ru-RU" sz="2800" b="1" dirty="0">
                <a:solidFill>
                  <a:schemeClr val="bg1"/>
                </a:solidFill>
                <a:latin typeface="Times New Roman" panose="02020603050405020304" pitchFamily="18" charset="0"/>
              </a:rPr>
              <a:t> </a:t>
            </a:r>
            <a:r>
              <a:rPr lang="en-US" altLang="ru-RU" sz="2800" b="1" dirty="0" smtClean="0">
                <a:solidFill>
                  <a:schemeClr val="bg1"/>
                </a:solidFill>
                <a:latin typeface="Times New Roman" panose="02020603050405020304" pitchFamily="18" charset="0"/>
              </a:rPr>
              <a:t>coating </a:t>
            </a:r>
            <a:r>
              <a:rPr lang="en-US" altLang="ru-RU" sz="2800" b="1" dirty="0" err="1" smtClean="0">
                <a:solidFill>
                  <a:schemeClr val="bg1"/>
                </a:solidFill>
                <a:latin typeface="Times New Roman" panose="02020603050405020304" pitchFamily="18" charset="0"/>
              </a:rPr>
              <a:t>Isollat</a:t>
            </a:r>
            <a:r>
              <a:rPr lang="en-US" altLang="ru-RU" sz="2800" b="1" dirty="0" smtClean="0">
                <a:solidFill>
                  <a:schemeClr val="bg1"/>
                </a:solidFill>
                <a:latin typeface="Times New Roman" panose="02020603050405020304" pitchFamily="18" charset="0"/>
              </a:rPr>
              <a:t> 02</a:t>
            </a:r>
            <a:endParaRPr lang="en-US" altLang="ru-RU" sz="2800" b="1" dirty="0">
              <a:solidFill>
                <a:schemeClr val="bg1"/>
              </a:solidFill>
              <a:latin typeface="Times New Roman" panose="02020603050405020304" pitchFamily="18"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7165" y="5388981"/>
            <a:ext cx="892098" cy="1011932"/>
          </a:xfrm>
          <a:prstGeom prst="rect">
            <a:avLst/>
          </a:prstGeom>
        </p:spPr>
      </p:pic>
      <p:sp>
        <p:nvSpPr>
          <p:cNvPr id="2" name="Прямоугольник 1"/>
          <p:cNvSpPr/>
          <p:nvPr/>
        </p:nvSpPr>
        <p:spPr>
          <a:xfrm>
            <a:off x="381535" y="1468600"/>
            <a:ext cx="7848872" cy="4108817"/>
          </a:xfrm>
          <a:prstGeom prst="rect">
            <a:avLst/>
          </a:prstGeom>
        </p:spPr>
        <p:txBody>
          <a:bodyPr wrap="square">
            <a:spAutoFit/>
          </a:bodyPr>
          <a:lstStyle/>
          <a:p>
            <a:pPr indent="450215" algn="just">
              <a:lnSpc>
                <a:spcPct val="150000"/>
              </a:lnSpc>
              <a:spcAft>
                <a:spcPts val="0"/>
              </a:spcAft>
            </a:pPr>
            <a:r>
              <a:rPr lang="ru-RU" b="1" dirty="0">
                <a:solidFill>
                  <a:srgbClr val="C00000"/>
                </a:solidFill>
                <a:latin typeface="Times New Roman" panose="02020603050405020304" pitchFamily="18" charset="0"/>
              </a:rPr>
              <a:t>Specifications stated have been confirmed by the following certificates and tests:</a:t>
            </a:r>
          </a:p>
          <a:p>
            <a:pPr indent="450215" algn="just">
              <a:lnSpc>
                <a:spcPct val="150000"/>
              </a:lnSpc>
              <a:spcAft>
                <a:spcPts val="0"/>
              </a:spcAft>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lnSpc>
                <a:spcPct val="150000"/>
              </a:lnSpc>
              <a:spcAft>
                <a:spcPts val="0"/>
              </a:spcAft>
            </a:pPr>
            <a:r>
              <a:rPr dirty="0" smtClean="0"/>
              <a:t> </a:t>
            </a:r>
            <a:r>
              <a:rPr lang="ru-RU" b="1" dirty="0" smtClean="0">
                <a:solidFill>
                  <a:srgbClr val="000000"/>
                </a:solidFill>
                <a:latin typeface="Times New Roman" panose="02020603050405020304" pitchFamily="18" charset="0"/>
              </a:rPr>
              <a:t>Tests in accordance with the CE requirements – EN 1504-2: 2004 (CE system certification)</a:t>
            </a:r>
            <a:r>
              <a:rPr lang="ru-RU" sz="2400" b="1" dirty="0" smtClean="0">
                <a:solidFill>
                  <a:srgbClr val="000000"/>
                </a:solidFill>
                <a:latin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lnSpc>
                <a:spcPct val="150000"/>
              </a:lnSpc>
              <a:spcAft>
                <a:spcPts val="0"/>
              </a:spcAft>
            </a:pPr>
            <a:r>
              <a:rPr lang="ru-RU" b="1" dirty="0">
                <a:solidFill>
                  <a:srgbClr val="000000"/>
                </a:solidFill>
                <a:latin typeface="Times New Roman" panose="02020603050405020304" pitchFamily="18" charset="0"/>
              </a:rPr>
              <a:t> Certificate of Conformity (Russia)</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lnSpc>
                <a:spcPct val="150000"/>
              </a:lnSpc>
              <a:spcAft>
                <a:spcPts val="0"/>
              </a:spcAft>
            </a:pPr>
            <a:r>
              <a:rPr dirty="0" smtClean="0"/>
              <a:t> </a:t>
            </a:r>
            <a:r>
              <a:rPr lang="ru-RU" b="1" dirty="0">
                <a:solidFill>
                  <a:srgbClr val="000000"/>
                </a:solidFill>
                <a:latin typeface="Times New Roman" panose="02020603050405020304" pitchFamily="18" charset="0"/>
              </a:rPr>
              <a:t>Fire Certificate (Russia)</a:t>
            </a:r>
            <a:endParaRPr lang="en-US" sz="24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lnSpc>
                <a:spcPct val="150000"/>
              </a:lnSpc>
              <a:spcAft>
                <a:spcPts val="0"/>
              </a:spcAft>
            </a:pPr>
            <a:r>
              <a:rPr dirty="0" smtClean="0"/>
              <a:t> </a:t>
            </a:r>
            <a:r>
              <a:rPr lang="ru-RU" b="1" dirty="0">
                <a:solidFill>
                  <a:srgbClr val="000000"/>
                </a:solidFill>
                <a:latin typeface="Times New Roman" panose="02020603050405020304" pitchFamily="18" charset="0"/>
              </a:rPr>
              <a:t>Certificate of Conformity (Ukraine)</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lnSpc>
                <a:spcPct val="150000"/>
              </a:lnSpc>
              <a:spcAft>
                <a:spcPts val="0"/>
              </a:spcAft>
            </a:pPr>
            <a:r>
              <a:rPr lang="ru-RU" b="1" dirty="0">
                <a:solidFill>
                  <a:srgbClr val="000000"/>
                </a:solidFill>
                <a:latin typeface="Times New Roman" panose="02020603050405020304" pitchFamily="18" charset="0"/>
              </a:rPr>
              <a:t> Certificate of the Customs Union (Russia, Kazakhstan, Belarus)</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5" name="Рисунок 14"/>
          <p:cNvPicPr>
            <a:picLocks noChangeAspect="1"/>
          </p:cNvPicPr>
          <p:nvPr/>
        </p:nvPicPr>
        <p:blipFill>
          <a:blip r:embed="rId5" cstate="print"/>
          <a:stretch>
            <a:fillRect/>
          </a:stretch>
        </p:blipFill>
        <p:spPr>
          <a:xfrm>
            <a:off x="539552" y="3012631"/>
            <a:ext cx="284113" cy="233379"/>
          </a:xfrm>
          <a:prstGeom prst="rect">
            <a:avLst/>
          </a:prstGeom>
        </p:spPr>
      </p:pic>
      <p:pic>
        <p:nvPicPr>
          <p:cNvPr id="17" name="Рисунок 16"/>
          <p:cNvPicPr>
            <a:picLocks noChangeAspect="1"/>
          </p:cNvPicPr>
          <p:nvPr/>
        </p:nvPicPr>
        <p:blipFill>
          <a:blip r:embed="rId5" cstate="print"/>
          <a:stretch>
            <a:fillRect/>
          </a:stretch>
        </p:blipFill>
        <p:spPr>
          <a:xfrm>
            <a:off x="536265" y="3955662"/>
            <a:ext cx="284113" cy="233379"/>
          </a:xfrm>
          <a:prstGeom prst="rect">
            <a:avLst/>
          </a:prstGeom>
        </p:spPr>
      </p:pic>
      <p:pic>
        <p:nvPicPr>
          <p:cNvPr id="18" name="Рисунок 17"/>
          <p:cNvPicPr>
            <a:picLocks noChangeAspect="1"/>
          </p:cNvPicPr>
          <p:nvPr/>
        </p:nvPicPr>
        <p:blipFill>
          <a:blip r:embed="rId5" cstate="print"/>
          <a:stretch>
            <a:fillRect/>
          </a:stretch>
        </p:blipFill>
        <p:spPr>
          <a:xfrm>
            <a:off x="536265" y="4375121"/>
            <a:ext cx="284113" cy="233379"/>
          </a:xfrm>
          <a:prstGeom prst="rect">
            <a:avLst/>
          </a:prstGeom>
        </p:spPr>
      </p:pic>
      <p:pic>
        <p:nvPicPr>
          <p:cNvPr id="20" name="Рисунок 19"/>
          <p:cNvPicPr>
            <a:picLocks noChangeAspect="1"/>
          </p:cNvPicPr>
          <p:nvPr/>
        </p:nvPicPr>
        <p:blipFill>
          <a:blip r:embed="rId5" cstate="print"/>
          <a:stretch>
            <a:fillRect/>
          </a:stretch>
        </p:blipFill>
        <p:spPr>
          <a:xfrm>
            <a:off x="536266" y="4772085"/>
            <a:ext cx="284113" cy="233379"/>
          </a:xfrm>
          <a:prstGeom prst="rect">
            <a:avLst/>
          </a:prstGeom>
        </p:spPr>
      </p:pic>
      <p:pic>
        <p:nvPicPr>
          <p:cNvPr id="12" name="Рисунок 11"/>
          <p:cNvPicPr>
            <a:picLocks noChangeAspect="1"/>
          </p:cNvPicPr>
          <p:nvPr/>
        </p:nvPicPr>
        <p:blipFill>
          <a:blip r:embed="rId5" cstate="print"/>
          <a:stretch>
            <a:fillRect/>
          </a:stretch>
        </p:blipFill>
        <p:spPr>
          <a:xfrm>
            <a:off x="545677" y="5203321"/>
            <a:ext cx="284113" cy="233379"/>
          </a:xfrm>
          <a:prstGeom prst="rect">
            <a:avLst/>
          </a:prstGeom>
        </p:spPr>
      </p:pic>
      <p:sp>
        <p:nvSpPr>
          <p:cNvPr id="3" name="Прямоугольник 2"/>
          <p:cNvSpPr/>
          <p:nvPr/>
        </p:nvSpPr>
        <p:spPr>
          <a:xfrm>
            <a:off x="3388071" y="5710225"/>
            <a:ext cx="4165243" cy="369332"/>
          </a:xfrm>
          <a:prstGeom prst="rect">
            <a:avLst/>
          </a:prstGeom>
        </p:spPr>
        <p:txBody>
          <a:bodyPr wrap="none">
            <a:spAutoFit/>
          </a:bodyPr>
          <a:lstStyle/>
          <a:p>
            <a:pPr indent="442913" algn="r"/>
            <a:r>
              <a:rPr lang="en-US" dirty="0">
                <a:solidFill>
                  <a:schemeClr val="accent1"/>
                </a:solidFill>
                <a:latin typeface="Times New Roman" panose="02020603050405020304" pitchFamily="18" charset="0"/>
              </a:rPr>
              <a:t>For details see:</a:t>
            </a:r>
            <a:r>
              <a:rPr dirty="0" smtClean="0"/>
              <a:t>   </a:t>
            </a:r>
            <a:r>
              <a:rPr lang="en-US" dirty="0">
                <a:solidFill>
                  <a:schemeClr val="accent1"/>
                </a:solidFill>
                <a:latin typeface="Times New Roman" panose="02020603050405020304" pitchFamily="18" charset="0"/>
                <a:hlinkClick r:id="rId6" action="ppaction://hlinkfile"/>
              </a:rPr>
              <a:t>appendix9.certificate</a:t>
            </a:r>
            <a:endParaRPr lang="en-US"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747508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т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908051"/>
            <a:ext cx="1763688" cy="108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3" descr="т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00800"/>
            <a:ext cx="91440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3"/>
          <p:cNvSpPr>
            <a:spLocks noChangeArrowheads="1"/>
          </p:cNvSpPr>
          <p:nvPr/>
        </p:nvSpPr>
        <p:spPr bwMode="auto">
          <a:xfrm>
            <a:off x="0" y="1"/>
            <a:ext cx="9144000" cy="908050"/>
          </a:xfrm>
          <a:prstGeom prst="rect">
            <a:avLst/>
          </a:prstGeom>
          <a:solidFill>
            <a:srgbClr val="EA760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altLang="ru-RU" sz="2800" b="1" dirty="0" smtClean="0">
                <a:solidFill>
                  <a:schemeClr val="bg1"/>
                </a:solidFill>
                <a:latin typeface="Times New Roman" panose="02020603050405020304" pitchFamily="18" charset="0"/>
              </a:rPr>
              <a:t>Tests in the EU countries</a:t>
            </a:r>
            <a:endParaRPr lang="en-US" altLang="ru-RU" sz="2800" b="1" dirty="0">
              <a:solidFill>
                <a:schemeClr val="bg1"/>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6127" y="4713145"/>
            <a:ext cx="892098" cy="1011932"/>
          </a:xfrm>
          <a:prstGeom prst="rect">
            <a:avLst/>
          </a:prstGeom>
        </p:spPr>
      </p:pic>
      <p:sp>
        <p:nvSpPr>
          <p:cNvPr id="3" name="Прямоугольник 2"/>
          <p:cNvSpPr/>
          <p:nvPr/>
        </p:nvSpPr>
        <p:spPr>
          <a:xfrm>
            <a:off x="1115616" y="1558967"/>
            <a:ext cx="4572000" cy="369332"/>
          </a:xfrm>
          <a:prstGeom prst="rect">
            <a:avLst/>
          </a:prstGeom>
        </p:spPr>
        <p:txBody>
          <a:bodyPr>
            <a:spAutoFit/>
          </a:bodyPr>
          <a:lstStyle/>
          <a:p>
            <a:endParaRPr lang="ru-RU" dirty="0"/>
          </a:p>
        </p:txBody>
      </p:sp>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524" y="115489"/>
            <a:ext cx="1764196" cy="524626"/>
          </a:xfrm>
          <a:prstGeom prst="rect">
            <a:avLst/>
          </a:prstGeom>
        </p:spPr>
      </p:pic>
      <p:sp>
        <p:nvSpPr>
          <p:cNvPr id="5" name="Прямоугольник 4"/>
          <p:cNvSpPr/>
          <p:nvPr/>
        </p:nvSpPr>
        <p:spPr>
          <a:xfrm>
            <a:off x="827584" y="1238260"/>
            <a:ext cx="7240551" cy="5740033"/>
          </a:xfrm>
          <a:prstGeom prst="rect">
            <a:avLst/>
          </a:prstGeom>
        </p:spPr>
        <p:txBody>
          <a:bodyPr wrap="square">
            <a:spAutoFit/>
          </a:bodyPr>
          <a:lstStyle/>
          <a:p>
            <a:pPr indent="450215" algn="just">
              <a:spcAft>
                <a:spcPts val="0"/>
              </a:spcAft>
              <a:tabLst>
                <a:tab pos="1439863" algn="l"/>
              </a:tabLst>
            </a:pPr>
            <a:r>
              <a:rPr lang="ru-RU" sz="1400" b="1" dirty="0">
                <a:latin typeface="Times New Roman" panose="02020603050405020304" pitchFamily="18" charset="0"/>
              </a:rPr>
              <a:t>Water </a:t>
            </a:r>
            <a:r>
              <a:rPr lang="ru-RU" sz="1400" b="1" dirty="0" err="1" smtClean="0">
                <a:latin typeface="Times New Roman" panose="02020603050405020304" pitchFamily="18" charset="0"/>
              </a:rPr>
              <a:t>permeability</a:t>
            </a:r>
            <a:r>
              <a:rPr lang="ru-RU" sz="1400" b="1" dirty="0" smtClean="0">
                <a:latin typeface="Times New Roman" panose="02020603050405020304" pitchFamily="18" charset="0"/>
              </a:rPr>
              <a:t>, </a:t>
            </a:r>
            <a:r>
              <a:rPr lang="en-US" sz="1400" b="1" dirty="0" smtClean="0">
                <a:latin typeface="Times New Roman" panose="02020603050405020304" pitchFamily="18" charset="0"/>
              </a:rPr>
              <a:t>vapor transmissivity</a:t>
            </a:r>
            <a:r>
              <a:rPr lang="ru-RU" sz="1600" b="1" dirty="0" smtClean="0">
                <a:solidFill>
                  <a:srgbClr val="000000"/>
                </a:solidFill>
                <a:latin typeface="Times New Roman" panose="02020603050405020304" pitchFamily="18" charset="0"/>
              </a:rPr>
              <a:t>, and adhesion</a:t>
            </a:r>
            <a:r>
              <a:rPr dirty="0" smtClean="0"/>
              <a:t> </a:t>
            </a:r>
            <a:r>
              <a:rPr lang="ru-RU" sz="1400" dirty="0" smtClean="0">
                <a:solidFill>
                  <a:srgbClr val="000000"/>
                </a:solidFill>
                <a:latin typeface="Times New Roman" panose="02020603050405020304" pitchFamily="18" charset="0"/>
              </a:rPr>
              <a:t>tests were conducted in scientific research institute</a:t>
            </a:r>
            <a:r>
              <a:rPr dirty="0" smtClean="0"/>
              <a:t> </a:t>
            </a:r>
            <a:r>
              <a:rPr lang="ru-RU" sz="1400" dirty="0" smtClean="0">
                <a:solidFill>
                  <a:schemeClr val="accent1"/>
                </a:solidFill>
                <a:latin typeface="Times New Roman" panose="02020603050405020304" pitchFamily="18" charset="0"/>
              </a:rPr>
              <a:t>Technický</a:t>
            </a:r>
            <a:r>
              <a:rPr dirty="0" smtClean="0"/>
              <a:t> </a:t>
            </a:r>
            <a:r>
              <a:rPr lang="ru-RU" sz="1400" dirty="0">
                <a:solidFill>
                  <a:schemeClr val="accent1"/>
                </a:solidFill>
                <a:latin typeface="Times New Roman" panose="02020603050405020304" pitchFamily="18" charset="0"/>
              </a:rPr>
              <a:t>a skúšobný</a:t>
            </a:r>
            <a:r>
              <a:rPr dirty="0" smtClean="0"/>
              <a:t> </a:t>
            </a:r>
            <a:r>
              <a:rPr lang="ru-RU" sz="1400" dirty="0">
                <a:solidFill>
                  <a:schemeClr val="accent1"/>
                </a:solidFill>
                <a:latin typeface="Times New Roman" panose="02020603050405020304" pitchFamily="18" charset="0"/>
              </a:rPr>
              <a:t>ústav</a:t>
            </a:r>
            <a:r>
              <a:rPr dirty="0" smtClean="0"/>
              <a:t> </a:t>
            </a:r>
            <a:r>
              <a:rPr lang="ru-RU" sz="1400" dirty="0">
                <a:solidFill>
                  <a:schemeClr val="accent1"/>
                </a:solidFill>
                <a:latin typeface="Times New Roman" panose="02020603050405020304" pitchFamily="18" charset="0"/>
              </a:rPr>
              <a:t>stavebný, n. o. - Building</a:t>
            </a:r>
            <a:r>
              <a:rPr dirty="0" smtClean="0"/>
              <a:t> </a:t>
            </a:r>
            <a:r>
              <a:rPr lang="ru-RU" sz="1400" dirty="0">
                <a:solidFill>
                  <a:schemeClr val="accent1"/>
                </a:solidFill>
                <a:latin typeface="Times New Roman" panose="02020603050405020304" pitchFamily="18" charset="0"/>
              </a:rPr>
              <a:t>Testing</a:t>
            </a:r>
            <a:r>
              <a:rPr dirty="0" smtClean="0"/>
              <a:t> </a:t>
            </a:r>
            <a:r>
              <a:rPr lang="ru-RU" sz="1400" dirty="0">
                <a:solidFill>
                  <a:schemeClr val="accent1"/>
                </a:solidFill>
                <a:latin typeface="Times New Roman" panose="02020603050405020304" pitchFamily="18" charset="0"/>
              </a:rPr>
              <a:t>and</a:t>
            </a:r>
            <a:r>
              <a:rPr dirty="0" smtClean="0"/>
              <a:t> </a:t>
            </a:r>
            <a:r>
              <a:rPr lang="ru-RU" sz="1400" dirty="0">
                <a:solidFill>
                  <a:schemeClr val="accent1"/>
                </a:solidFill>
                <a:latin typeface="Times New Roman" panose="02020603050405020304" pitchFamily="18" charset="0"/>
              </a:rPr>
              <a:t>Research</a:t>
            </a:r>
            <a:r>
              <a:rPr dirty="0" smtClean="0"/>
              <a:t> </a:t>
            </a:r>
            <a:r>
              <a:rPr lang="ru-RU" sz="1400" dirty="0" smtClean="0">
                <a:solidFill>
                  <a:schemeClr val="accent1"/>
                </a:solidFill>
                <a:latin typeface="Times New Roman" panose="02020603050405020304" pitchFamily="18" charset="0"/>
              </a:rPr>
              <a:t>Institute (Slovakia).</a:t>
            </a:r>
            <a:r>
              <a:rPr dirty="0" smtClean="0"/>
              <a:t> </a:t>
            </a:r>
            <a:r>
              <a:rPr lang="en-US" sz="1400" dirty="0" smtClean="0">
                <a:latin typeface="Times New Roman" panose="02020603050405020304" pitchFamily="18" charset="0"/>
              </a:rPr>
              <a:t>The Institute is registered by the Regional Office in Bratislava under no. OVVS-674/55/2002/NO in the register of non-profit organizations on 4.11.2002. </a:t>
            </a:r>
            <a:endParaRPr lang="en-US" sz="1400" dirty="0" smtClean="0">
              <a:latin typeface="Times New Roman" panose="02020603050405020304" pitchFamily="18" charset="0"/>
              <a:cs typeface="Times New Roman" panose="02020603050405020304" pitchFamily="18" charset="0"/>
            </a:endParaRPr>
          </a:p>
          <a:p>
            <a:pPr indent="450215" algn="just">
              <a:tabLst>
                <a:tab pos="1439863" algn="l"/>
              </a:tabLst>
            </a:pPr>
            <a:r>
              <a:rPr lang="en-US" sz="1400" b="1" dirty="0">
                <a:solidFill>
                  <a:schemeClr val="accent1"/>
                </a:solidFill>
                <a:latin typeface="Times New Roman" panose="02020603050405020304" pitchFamily="18" charset="0"/>
                <a:hlinkClick r:id="rId6"/>
              </a:rPr>
              <a:t>http://www.tsus.sk/o_tsus/profil_en.php</a:t>
            </a:r>
            <a:endParaRPr lang="en-US" sz="1400" b="1" dirty="0">
              <a:solidFill>
                <a:schemeClr val="accent1"/>
              </a:solidFill>
              <a:latin typeface="Times New Roman" panose="02020603050405020304" pitchFamily="18" charset="0"/>
              <a:cs typeface="Times New Roman" panose="02020603050405020304" pitchFamily="18" charset="0"/>
            </a:endParaRPr>
          </a:p>
          <a:p>
            <a:pPr indent="450215" algn="just">
              <a:spcAft>
                <a:spcPts val="0"/>
              </a:spcAft>
              <a:tabLst>
                <a:tab pos="1439863" algn="l"/>
              </a:tabLst>
            </a:pPr>
            <a:endParaRPr lang="en-US" sz="1400" dirty="0" smtClean="0">
              <a:latin typeface="Times New Roman" panose="02020603050405020304" pitchFamily="18" charset="0"/>
              <a:cs typeface="Times New Roman" panose="02020603050405020304" pitchFamily="18" charset="0"/>
            </a:endParaRPr>
          </a:p>
          <a:p>
            <a:pPr indent="450215" algn="just">
              <a:spcAft>
                <a:spcPts val="0"/>
              </a:spcAft>
              <a:tabLst>
                <a:tab pos="1439863" algn="l"/>
              </a:tabLst>
            </a:pPr>
            <a:r>
              <a:rPr lang="en-US" sz="1400" b="1" dirty="0" smtClean="0">
                <a:latin typeface="Times New Roman" panose="02020603050405020304" pitchFamily="18" charset="0"/>
              </a:rPr>
              <a:t>“The</a:t>
            </a:r>
            <a:r>
              <a:rPr lang="en-US" sz="1400" b="1" dirty="0">
                <a:latin typeface="Times New Roman" panose="02020603050405020304" pitchFamily="18" charset="0"/>
              </a:rPr>
              <a:t> Institute is active as the TAB (the Technical Assessment Body </a:t>
            </a:r>
            <a:r>
              <a:rPr lang="ru-RU" sz="1400" dirty="0" smtClean="0"/>
              <a:t>–</a:t>
            </a:r>
            <a:r>
              <a:rPr lang="en-US" sz="1400" b="1" dirty="0" smtClean="0">
                <a:latin typeface="Times New Roman" panose="02020603050405020304" pitchFamily="18" charset="0"/>
              </a:rPr>
              <a:t> </a:t>
            </a:r>
            <a:r>
              <a:rPr lang="en-US" sz="1400" b="1" dirty="0">
                <a:latin typeface="Times New Roman" panose="02020603050405020304" pitchFamily="18" charset="0"/>
              </a:rPr>
              <a:t>member of the EOTA) issuing ETA-s (European Technical Assessments of construction </a:t>
            </a:r>
            <a:r>
              <a:rPr lang="en-US" sz="1400" b="1" dirty="0" smtClean="0">
                <a:latin typeface="Times New Roman" panose="02020603050405020304" pitchFamily="18" charset="0"/>
              </a:rPr>
              <a:t>products)”</a:t>
            </a:r>
            <a:endParaRPr lang="en-US" sz="1400" dirty="0" smtClean="0">
              <a:latin typeface="Times New Roman" panose="02020603050405020304" pitchFamily="18" charset="0"/>
              <a:cs typeface="Times New Roman" panose="02020603050405020304" pitchFamily="18" charset="0"/>
            </a:endParaRPr>
          </a:p>
          <a:p>
            <a:pPr indent="450215" algn="just">
              <a:spcAft>
                <a:spcPts val="0"/>
              </a:spcAft>
              <a:tabLst>
                <a:tab pos="1439863" algn="l"/>
              </a:tabLst>
            </a:pPr>
            <a:endParaRPr lang="en-US" sz="1400" b="1" dirty="0" smtClean="0">
              <a:latin typeface="Times New Roman" panose="02020603050405020304" pitchFamily="18" charset="0"/>
              <a:hlinkClick r:id="rId7"/>
            </a:endParaRPr>
          </a:p>
          <a:p>
            <a:pPr indent="450215" algn="just">
              <a:spcAft>
                <a:spcPts val="0"/>
              </a:spcAft>
              <a:tabLst>
                <a:tab pos="1439863" algn="l"/>
              </a:tabLst>
            </a:pPr>
            <a:r>
              <a:rPr lang="en-US" sz="1400" b="1" dirty="0" smtClean="0">
                <a:latin typeface="Times New Roman" panose="02020603050405020304" pitchFamily="18" charset="0"/>
                <a:hlinkClick r:id="rId7"/>
              </a:rPr>
              <a:t>http</a:t>
            </a:r>
            <a:r>
              <a:rPr lang="en-US" sz="1400" b="1" dirty="0">
                <a:latin typeface="Times New Roman" panose="02020603050405020304" pitchFamily="18" charset="0"/>
                <a:hlinkClick r:id="rId7"/>
              </a:rPr>
              <a:t>://eota.eu/en-GB/content/who-we-are/33/</a:t>
            </a:r>
            <a:endParaRPr lang="en-US" sz="1400" b="1" dirty="0" smtClean="0">
              <a:latin typeface="Times New Roman" panose="02020603050405020304" pitchFamily="18" charset="0"/>
              <a:cs typeface="Times New Roman" panose="02020603050405020304" pitchFamily="18" charset="0"/>
            </a:endParaRPr>
          </a:p>
          <a:p>
            <a:pPr indent="450215" algn="just">
              <a:spcAft>
                <a:spcPts val="0"/>
              </a:spcAft>
              <a:tabLst>
                <a:tab pos="1439863" algn="l"/>
              </a:tabLst>
            </a:pPr>
            <a:endPar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spcAft>
                <a:spcPts val="0"/>
              </a:spcAft>
              <a:tabLst>
                <a:tab pos="1439863" algn="l"/>
              </a:tabLst>
            </a:pPr>
            <a:r>
              <a:rPr lang="en-US" sz="1400" b="1" dirty="0" smtClean="0">
                <a:latin typeface="Times New Roman" panose="02020603050405020304" pitchFamily="18" charset="0"/>
              </a:rPr>
              <a:t>“The </a:t>
            </a:r>
            <a:r>
              <a:rPr lang="en-US" sz="1400" b="1" dirty="0">
                <a:latin typeface="Times New Roman" panose="02020603050405020304" pitchFamily="18" charset="0"/>
              </a:rPr>
              <a:t>certification of </a:t>
            </a:r>
            <a:r>
              <a:rPr lang="en-US" sz="1400" b="1" dirty="0">
                <a:solidFill>
                  <a:srgbClr val="C00000"/>
                </a:solidFill>
                <a:latin typeface="Times New Roman" panose="02020603050405020304" pitchFamily="18" charset="0"/>
              </a:rPr>
              <a:t>TSAS</a:t>
            </a:r>
            <a:r>
              <a:rPr lang="en-US" sz="1400" b="1" dirty="0">
                <a:latin typeface="Times New Roman" panose="02020603050405020304" pitchFamily="18" charset="0"/>
              </a:rPr>
              <a:t> management systems is provided by the accredited certification body CERTICOM </a:t>
            </a:r>
            <a:r>
              <a:rPr lang="ru-RU" sz="1400" dirty="0" smtClean="0"/>
              <a:t>– </a:t>
            </a:r>
            <a:r>
              <a:rPr lang="en-US" sz="1400" b="1" dirty="0" smtClean="0">
                <a:latin typeface="Times New Roman" panose="02020603050405020304" pitchFamily="18" charset="0"/>
              </a:rPr>
              <a:t> </a:t>
            </a:r>
            <a:r>
              <a:rPr lang="en-US" sz="1400" b="1" dirty="0">
                <a:solidFill>
                  <a:srgbClr val="C00000"/>
                </a:solidFill>
                <a:latin typeface="Times New Roman" panose="02020603050405020304" pitchFamily="18" charset="0"/>
              </a:rPr>
              <a:t>a wholly owned subsidiary of BlackBerry Limited, </a:t>
            </a:r>
            <a:r>
              <a:rPr lang="en-US" sz="1400" b="1" dirty="0" smtClean="0">
                <a:solidFill>
                  <a:srgbClr val="C00000"/>
                </a:solidFill>
                <a:latin typeface="Times New Roman" panose="02020603050405020304" pitchFamily="18" charset="0"/>
              </a:rPr>
              <a:t>Canada”</a:t>
            </a:r>
            <a:endParaRPr lang="en-US" sz="1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spcAft>
                <a:spcPts val="0"/>
              </a:spcAft>
              <a:tabLst>
                <a:tab pos="1439863" algn="l"/>
              </a:tabLst>
            </a:pPr>
            <a:endParaRPr lang="en-US" sz="1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spcAft>
                <a:spcPts val="0"/>
              </a:spcAft>
              <a:tabLst>
                <a:tab pos="1439863" algn="l"/>
              </a:tabLst>
            </a:pPr>
            <a:r>
              <a:rPr lang="en-US" sz="1400" b="1" dirty="0">
                <a:solidFill>
                  <a:srgbClr val="000000"/>
                </a:solidFill>
                <a:latin typeface="Times New Roman" panose="02020603050405020304" pitchFamily="18" charset="0"/>
                <a:hlinkClick r:id="rId8"/>
              </a:rPr>
              <a:t>https://www.certicom.com/about</a:t>
            </a:r>
            <a:r>
              <a:rPr dirty="0" smtClean="0"/>
              <a:t> </a:t>
            </a:r>
          </a:p>
          <a:p>
            <a:pPr indent="450215" algn="just">
              <a:tabLst>
                <a:tab pos="1439863" algn="l"/>
              </a:tabLst>
            </a:pPr>
            <a:endParaRPr lang="en-US" sz="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tabLst>
                <a:tab pos="1439863" algn="l"/>
              </a:tabLst>
            </a:pPr>
            <a:r>
              <a:rPr lang="ru-RU" sz="1600" b="1" dirty="0">
                <a:solidFill>
                  <a:srgbClr val="C00000"/>
                </a:solidFill>
                <a:latin typeface="Times New Roman" panose="02020603050405020304" pitchFamily="18" charset="0"/>
              </a:rPr>
              <a:t>Vapor transmissivity</a:t>
            </a:r>
            <a:r>
              <a:rPr dirty="0" smtClean="0"/>
              <a:t> </a:t>
            </a:r>
            <a:r>
              <a:rPr dirty="0" smtClean="0">
                <a:solidFill>
                  <a:srgbClr val="C00000"/>
                </a:solidFill>
              </a:rPr>
              <a:t>–</a:t>
            </a:r>
            <a:r>
              <a:rPr dirty="0" smtClean="0"/>
              <a:t> </a:t>
            </a:r>
            <a:r>
              <a:rPr lang="en-US" sz="1400" b="1" dirty="0" smtClean="0">
                <a:solidFill>
                  <a:srgbClr val="C00000"/>
                </a:solidFill>
                <a:latin typeface="Times New Roman" panose="02020603050405020304" pitchFamily="18" charset="0"/>
              </a:rPr>
              <a:t>0.012 mg/(m</a:t>
            </a:r>
            <a:r>
              <a:rPr lang="ru-RU" sz="1400" b="1" dirty="0" smtClean="0">
                <a:solidFill>
                  <a:srgbClr val="C00000"/>
                </a:solidFill>
                <a:latin typeface="Times New Roman" pitchFamily="18" charset="0"/>
                <a:cs typeface="Times New Roman" pitchFamily="18" charset="0"/>
              </a:rPr>
              <a:t>·</a:t>
            </a:r>
            <a:r>
              <a:rPr lang="en-US" sz="1400" b="1" dirty="0" smtClean="0">
                <a:solidFill>
                  <a:srgbClr val="C00000"/>
                </a:solidFill>
                <a:latin typeface="Times New Roman" panose="02020603050405020304" pitchFamily="18" charset="0"/>
              </a:rPr>
              <a:t>h</a:t>
            </a:r>
            <a:r>
              <a:rPr lang="ru-RU" sz="1400" b="1" dirty="0" smtClean="0">
                <a:solidFill>
                  <a:srgbClr val="C00000"/>
                </a:solidFill>
                <a:latin typeface="Times New Roman" pitchFamily="18" charset="0"/>
                <a:cs typeface="Times New Roman" pitchFamily="18" charset="0"/>
              </a:rPr>
              <a:t>·</a:t>
            </a:r>
            <a:r>
              <a:rPr lang="en-US" sz="1400" b="1" dirty="0" smtClean="0">
                <a:solidFill>
                  <a:srgbClr val="C00000"/>
                </a:solidFill>
                <a:latin typeface="Times New Roman" panose="02020603050405020304" pitchFamily="18" charset="0"/>
              </a:rPr>
              <a:t>Pa)</a:t>
            </a:r>
            <a:r>
              <a:rPr dirty="0" smtClean="0"/>
              <a:t> </a:t>
            </a:r>
            <a:r>
              <a:rPr lang="en-US" sz="1400" dirty="0" smtClean="0">
                <a:solidFill>
                  <a:srgbClr val="000000"/>
                </a:solidFill>
                <a:latin typeface="Times New Roman" panose="02020603050405020304" pitchFamily="18" charset="0"/>
              </a:rPr>
              <a:t>– the tests were conducted in accordance with </a:t>
            </a:r>
            <a:r>
              <a:rPr lang="en-US" sz="1400" b="1" dirty="0">
                <a:solidFill>
                  <a:srgbClr val="C00000"/>
                </a:solidFill>
                <a:latin typeface="Times New Roman" panose="02020603050405020304" pitchFamily="18" charset="0"/>
              </a:rPr>
              <a:t>EN ISO 7783: 2012 </a:t>
            </a:r>
            <a:r>
              <a:rPr dirty="0" smtClean="0"/>
              <a:t> </a:t>
            </a:r>
            <a:r>
              <a:rPr lang="en-US" sz="1400" dirty="0" smtClean="0">
                <a:latin typeface="Times New Roman" panose="02020603050405020304" pitchFamily="18" charset="0"/>
              </a:rPr>
              <a:t>"</a:t>
            </a:r>
            <a:r>
              <a:rPr lang="en-US" sz="1400" b="1" dirty="0" smtClean="0">
                <a:latin typeface="Times New Roman" panose="02020603050405020304" pitchFamily="18" charset="0"/>
              </a:rPr>
              <a:t>Paints </a:t>
            </a:r>
            <a:r>
              <a:rPr lang="en-US" sz="1400" b="1" dirty="0">
                <a:latin typeface="Times New Roman" panose="02020603050405020304" pitchFamily="18" charset="0"/>
              </a:rPr>
              <a:t>and varnishes. Determination of water-vapour transmission properties. Cup </a:t>
            </a:r>
            <a:r>
              <a:rPr lang="en-US" sz="1400" b="1" dirty="0" smtClean="0">
                <a:latin typeface="Times New Roman" panose="02020603050405020304" pitchFamily="18" charset="0"/>
              </a:rPr>
              <a:t>method.”</a:t>
            </a:r>
            <a:endPar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449263" algn="just"/>
            <a:endParaRPr lang="en-US" sz="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449263" algn="just"/>
            <a:endParaRPr lang="en-US"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lnSpc>
                <a:spcPct val="150000"/>
              </a:lnSpc>
              <a:spcAft>
                <a:spcPts val="0"/>
              </a:spcAft>
              <a:tabLst>
                <a:tab pos="1439863" algn="l"/>
              </a:tabLst>
            </a:pPr>
            <a:endParaRPr lang="en-US" sz="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76256" y="115489"/>
            <a:ext cx="1800200" cy="524626"/>
          </a:xfrm>
          <a:prstGeom prst="rect">
            <a:avLst/>
          </a:prstGeom>
        </p:spPr>
      </p:pic>
    </p:spTree>
    <p:extLst>
      <p:ext uri="{BB962C8B-B14F-4D97-AF65-F5344CB8AC3E}">
        <p14:creationId xmlns:p14="http://schemas.microsoft.com/office/powerpoint/2010/main" val="59694296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т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908051"/>
            <a:ext cx="1763688" cy="108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3" descr="т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00800"/>
            <a:ext cx="91440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3"/>
          <p:cNvSpPr>
            <a:spLocks noChangeArrowheads="1"/>
          </p:cNvSpPr>
          <p:nvPr/>
        </p:nvSpPr>
        <p:spPr bwMode="auto">
          <a:xfrm>
            <a:off x="0" y="1"/>
            <a:ext cx="9144000" cy="908050"/>
          </a:xfrm>
          <a:prstGeom prst="rect">
            <a:avLst/>
          </a:prstGeom>
          <a:solidFill>
            <a:srgbClr val="EA760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altLang="ru-RU" sz="2800" b="1" dirty="0" smtClean="0">
                <a:solidFill>
                  <a:schemeClr val="bg1"/>
                </a:solidFill>
                <a:latin typeface="Times New Roman" panose="02020603050405020304" pitchFamily="18" charset="0"/>
              </a:rPr>
              <a:t>Tests in the EU countries</a:t>
            </a:r>
            <a:endParaRPr lang="en-US" altLang="ru-RU" sz="2800" b="1" dirty="0">
              <a:solidFill>
                <a:schemeClr val="bg1"/>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6127" y="4713145"/>
            <a:ext cx="892098" cy="1011932"/>
          </a:xfrm>
          <a:prstGeom prst="rect">
            <a:avLst/>
          </a:prstGeom>
        </p:spPr>
      </p:pic>
      <p:sp>
        <p:nvSpPr>
          <p:cNvPr id="3" name="Прямоугольник 2"/>
          <p:cNvSpPr/>
          <p:nvPr/>
        </p:nvSpPr>
        <p:spPr>
          <a:xfrm>
            <a:off x="683568" y="1562317"/>
            <a:ext cx="7128792" cy="4909036"/>
          </a:xfrm>
          <a:prstGeom prst="rect">
            <a:avLst/>
          </a:prstGeom>
        </p:spPr>
        <p:txBody>
          <a:bodyPr wrap="square">
            <a:spAutoFit/>
          </a:bodyPr>
          <a:lstStyle/>
          <a:p>
            <a:pPr indent="450215" algn="just">
              <a:lnSpc>
                <a:spcPct val="150000"/>
              </a:lnSpc>
              <a:tabLst>
                <a:tab pos="1439863" algn="l"/>
              </a:tabLst>
            </a:pPr>
            <a:r>
              <a:rPr lang="ru-RU" sz="1400" b="1" dirty="0">
                <a:solidFill>
                  <a:srgbClr val="C00000"/>
                </a:solidFill>
                <a:latin typeface="Times New Roman" panose="02020603050405020304" pitchFamily="18" charset="0"/>
              </a:rPr>
              <a:t>Water permeability ≤ 30 gr/m</a:t>
            </a:r>
            <a:r>
              <a:rPr lang="ru-RU" sz="1400" b="1" baseline="30000" dirty="0">
                <a:solidFill>
                  <a:srgbClr val="C00000"/>
                </a:solidFill>
                <a:latin typeface="Times New Roman" panose="02020603050405020304" pitchFamily="18" charset="0"/>
              </a:rPr>
              <a:t>2</a:t>
            </a:r>
            <a:r>
              <a:rPr lang="ru-RU" sz="1400" b="1" dirty="0">
                <a:solidFill>
                  <a:srgbClr val="C00000"/>
                </a:solidFill>
                <a:latin typeface="Times New Roman" panose="02020603050405020304" pitchFamily="18" charset="0"/>
              </a:rPr>
              <a:t>/24h </a:t>
            </a:r>
            <a:r>
              <a:rPr dirty="0" smtClean="0"/>
              <a:t>– </a:t>
            </a:r>
            <a:r>
              <a:rPr lang="ru-RU" sz="1400" dirty="0">
                <a:solidFill>
                  <a:srgbClr val="000000"/>
                </a:solidFill>
                <a:latin typeface="Times New Roman" panose="02020603050405020304" pitchFamily="18" charset="0"/>
              </a:rPr>
              <a:t>the tests were conducted in accordance with </a:t>
            </a:r>
            <a:r>
              <a:rPr lang="en-US" sz="1400" b="1" dirty="0">
                <a:solidFill>
                  <a:srgbClr val="C00000"/>
                </a:solidFill>
                <a:latin typeface="Times New Roman" panose="02020603050405020304" pitchFamily="18" charset="0"/>
              </a:rPr>
              <a:t>EN 1062-3: 2008</a:t>
            </a:r>
            <a:r>
              <a:rPr dirty="0" smtClean="0"/>
              <a:t> </a:t>
            </a:r>
            <a:r>
              <a:rPr lang="en-US" sz="1400" b="1" dirty="0" smtClean="0">
                <a:latin typeface="Times New Roman" panose="02020603050405020304" pitchFamily="18" charset="0"/>
              </a:rPr>
              <a:t>“</a:t>
            </a:r>
            <a:r>
              <a:rPr lang="ru-RU" sz="1400" b="1" dirty="0" err="1" smtClean="0">
                <a:latin typeface="Times New Roman" panose="02020603050405020304" pitchFamily="18" charset="0"/>
              </a:rPr>
              <a:t>Paints</a:t>
            </a:r>
            <a:r>
              <a:rPr lang="ru-RU" sz="1400" b="1" dirty="0" smtClean="0">
                <a:latin typeface="Times New Roman" panose="02020603050405020304" pitchFamily="18" charset="0"/>
              </a:rPr>
              <a:t> </a:t>
            </a:r>
            <a:r>
              <a:rPr lang="ru-RU" sz="1400" b="1" dirty="0">
                <a:latin typeface="Times New Roman" panose="02020603050405020304" pitchFamily="18" charset="0"/>
              </a:rPr>
              <a:t>and varnishes – Coating materials and coating systems</a:t>
            </a:r>
            <a:r>
              <a:rPr dirty="0" smtClean="0"/>
              <a:t> </a:t>
            </a:r>
            <a:r>
              <a:rPr lang="en-US" sz="1400" b="1" dirty="0">
                <a:latin typeface="Times New Roman" panose="02020603050405020304" pitchFamily="18" charset="0"/>
              </a:rPr>
              <a:t>for exterior masonry and concrete. Part 3: Determination of liquid water </a:t>
            </a:r>
            <a:r>
              <a:rPr lang="en-US" sz="1400" b="1" dirty="0" smtClean="0">
                <a:latin typeface="Times New Roman" panose="02020603050405020304" pitchFamily="18" charset="0"/>
              </a:rPr>
              <a:t>permeability”</a:t>
            </a:r>
            <a:endParaRPr lang="en-US" sz="1400" b="1" dirty="0">
              <a:latin typeface="Times New Roman" panose="02020603050405020304" pitchFamily="18" charset="0"/>
            </a:endParaRPr>
          </a:p>
          <a:p>
            <a:pPr indent="450215" algn="just">
              <a:lnSpc>
                <a:spcPct val="150000"/>
              </a:lnSpc>
              <a:tabLst>
                <a:tab pos="1439863" algn="l"/>
              </a:tabLst>
            </a:pPr>
            <a:r>
              <a:rPr lang="ru-RU" sz="1400" b="1" dirty="0" err="1" smtClean="0">
                <a:solidFill>
                  <a:srgbClr val="C00000"/>
                </a:solidFill>
                <a:latin typeface="Times New Roman" panose="02020603050405020304" pitchFamily="18" charset="0"/>
              </a:rPr>
              <a:t>Adhesion</a:t>
            </a:r>
            <a:r>
              <a:rPr lang="ru-RU" sz="1400" b="1" dirty="0" smtClean="0">
                <a:solidFill>
                  <a:srgbClr val="C00000"/>
                </a:solidFill>
                <a:latin typeface="Times New Roman" panose="02020603050405020304" pitchFamily="18" charset="0"/>
              </a:rPr>
              <a:t> </a:t>
            </a:r>
            <a:r>
              <a:rPr lang="ru-RU" sz="1400" b="1" dirty="0" err="1" smtClean="0">
                <a:solidFill>
                  <a:srgbClr val="C00000"/>
                </a:solidFill>
                <a:latin typeface="Times New Roman" panose="02020603050405020304" pitchFamily="18" charset="0"/>
              </a:rPr>
              <a:t>tests</a:t>
            </a:r>
            <a:r>
              <a:rPr lang="en-US" sz="1400" b="1" dirty="0" smtClean="0">
                <a:solidFill>
                  <a:srgbClr val="C00000"/>
                </a:solidFill>
                <a:latin typeface="Times New Roman" panose="02020603050405020304" pitchFamily="18" charset="0"/>
              </a:rPr>
              <a:t> </a:t>
            </a:r>
            <a:r>
              <a:rPr lang="ru-RU" sz="1400" dirty="0" smtClean="0">
                <a:solidFill>
                  <a:srgbClr val="C00000"/>
                </a:solidFill>
              </a:rPr>
              <a:t>–</a:t>
            </a:r>
            <a:r>
              <a:rPr dirty="0" smtClean="0"/>
              <a:t> </a:t>
            </a:r>
            <a:r>
              <a:rPr lang="en-US" sz="1400" b="1" dirty="0" smtClean="0">
                <a:solidFill>
                  <a:srgbClr val="C00000"/>
                </a:solidFill>
                <a:latin typeface="Times New Roman" panose="02020603050405020304" pitchFamily="18" charset="0"/>
              </a:rPr>
              <a:t>25 kg/cm</a:t>
            </a:r>
            <a:r>
              <a:rPr lang="en-US" sz="1400" b="1" baseline="30000" dirty="0" smtClean="0">
                <a:solidFill>
                  <a:srgbClr val="C00000"/>
                </a:solidFill>
                <a:latin typeface="Times New Roman" panose="02020603050405020304" pitchFamily="18" charset="0"/>
              </a:rPr>
              <a:t>2</a:t>
            </a:r>
            <a:r>
              <a:rPr lang="en-US" sz="1400" b="1" dirty="0" smtClean="0">
                <a:solidFill>
                  <a:srgbClr val="C00000"/>
                </a:solidFill>
                <a:latin typeface="Times New Roman" panose="02020603050405020304" pitchFamily="18" charset="0"/>
              </a:rPr>
              <a:t> </a:t>
            </a:r>
            <a:r>
              <a:rPr dirty="0" smtClean="0"/>
              <a:t>– </a:t>
            </a:r>
            <a:r>
              <a:rPr lang="ru-RU" sz="1400" dirty="0">
                <a:solidFill>
                  <a:srgbClr val="000000"/>
                </a:solidFill>
                <a:latin typeface="Times New Roman" panose="02020603050405020304" pitchFamily="18" charset="0"/>
              </a:rPr>
              <a:t>were conducted in accordance with </a:t>
            </a:r>
            <a:r>
              <a:rPr lang="en-US" sz="1400" b="1" dirty="0">
                <a:solidFill>
                  <a:srgbClr val="C00000"/>
                </a:solidFill>
                <a:latin typeface="Times New Roman" panose="02020603050405020304" pitchFamily="18" charset="0"/>
              </a:rPr>
              <a:t>EN 1542: 1999</a:t>
            </a:r>
            <a:r>
              <a:rPr dirty="0" smtClean="0"/>
              <a:t> </a:t>
            </a:r>
            <a:r>
              <a:rPr lang="en-US" sz="1400" b="1" dirty="0" smtClean="0">
                <a:latin typeface="Times New Roman" panose="02020603050405020304" pitchFamily="18" charset="0"/>
              </a:rPr>
              <a:t>“</a:t>
            </a:r>
            <a:r>
              <a:rPr lang="ru-RU" sz="1400" b="1" dirty="0" err="1" smtClean="0">
                <a:latin typeface="Times New Roman" panose="02020603050405020304" pitchFamily="18" charset="0"/>
              </a:rPr>
              <a:t>Products</a:t>
            </a:r>
            <a:r>
              <a:rPr lang="ru-RU" sz="1400" b="1" dirty="0" smtClean="0">
                <a:latin typeface="Times New Roman" panose="02020603050405020304" pitchFamily="18" charset="0"/>
              </a:rPr>
              <a:t> </a:t>
            </a:r>
            <a:r>
              <a:rPr lang="ru-RU" sz="1400" b="1" dirty="0">
                <a:latin typeface="Times New Roman" panose="02020603050405020304" pitchFamily="18" charset="0"/>
              </a:rPr>
              <a:t>and systems for the protection and repair of concrete structures. Test methods. Measurement of bond strength </a:t>
            </a:r>
            <a:r>
              <a:rPr lang="ru-RU" sz="1400" b="1" dirty="0" err="1">
                <a:latin typeface="Times New Roman" panose="02020603050405020304" pitchFamily="18" charset="0"/>
              </a:rPr>
              <a:t>by</a:t>
            </a:r>
            <a:r>
              <a:rPr lang="ru-RU" sz="1400" b="1" dirty="0">
                <a:latin typeface="Times New Roman" panose="02020603050405020304" pitchFamily="18" charset="0"/>
              </a:rPr>
              <a:t> </a:t>
            </a:r>
            <a:r>
              <a:rPr lang="ru-RU" sz="1400" b="1" dirty="0" err="1" smtClean="0">
                <a:latin typeface="Times New Roman" panose="02020603050405020304" pitchFamily="18" charset="0"/>
              </a:rPr>
              <a:t>pull-of</a:t>
            </a:r>
            <a:r>
              <a:rPr lang="en-US" sz="1400" b="1" dirty="0" smtClean="0">
                <a:latin typeface="Times New Roman" panose="02020603050405020304" pitchFamily="18" charset="0"/>
              </a:rPr>
              <a:t>.”</a:t>
            </a:r>
            <a:endParaRPr lang="ru-RU" sz="1400" b="1" dirty="0">
              <a:latin typeface="Times New Roman" panose="02020603050405020304" pitchFamily="18" charset="0"/>
            </a:endParaRPr>
          </a:p>
          <a:p>
            <a:pPr indent="450215" algn="just">
              <a:spcAft>
                <a:spcPts val="0"/>
              </a:spcAft>
              <a:tabLst>
                <a:tab pos="1439863" algn="l"/>
              </a:tabLst>
            </a:pPr>
            <a:endParaRPr lang="en-US" sz="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lnSpc>
                <a:spcPct val="150000"/>
              </a:lnSpc>
              <a:spcAft>
                <a:spcPts val="0"/>
              </a:spcAft>
              <a:tabLst>
                <a:tab pos="1439863" algn="l"/>
              </a:tabLst>
            </a:pPr>
            <a:r>
              <a:rPr lang="ru-RU" sz="1400" dirty="0" smtClean="0">
                <a:solidFill>
                  <a:srgbClr val="000000"/>
                </a:solidFill>
                <a:latin typeface="Times New Roman" panose="02020603050405020304" pitchFamily="18" charset="0"/>
              </a:rPr>
              <a:t>Specifications of Isollat coating were confirmed as a result of the tests in accordance with the requirements of </a:t>
            </a:r>
            <a:r>
              <a:rPr lang="en-US" sz="1600" b="1" dirty="0">
                <a:solidFill>
                  <a:srgbClr val="C00000"/>
                </a:solidFill>
                <a:latin typeface="Times New Roman" panose="02020603050405020304" pitchFamily="18" charset="0"/>
              </a:rPr>
              <a:t>EN 1504-2: 2004</a:t>
            </a:r>
            <a:r>
              <a:rPr dirty="0" smtClean="0"/>
              <a:t> </a:t>
            </a:r>
            <a:r>
              <a:rPr lang="en-US" sz="1600" b="1" dirty="0" smtClean="0">
                <a:latin typeface="Times New Roman" panose="02020603050405020304" pitchFamily="18" charset="0"/>
              </a:rPr>
              <a:t>“</a:t>
            </a:r>
            <a:r>
              <a:rPr lang="en-US" sz="1400" b="1" dirty="0" smtClean="0">
                <a:latin typeface="Times New Roman" panose="02020603050405020304" pitchFamily="18" charset="0"/>
              </a:rPr>
              <a:t>Products </a:t>
            </a:r>
            <a:r>
              <a:rPr lang="en-US" sz="1400" b="1" dirty="0">
                <a:latin typeface="Times New Roman" panose="02020603050405020304" pitchFamily="18" charset="0"/>
              </a:rPr>
              <a:t>and systems for the protection and repair of concrete structures. Definitions, requirements, quality control and evaluation of conformity. Part 2: Surface protection systems for </a:t>
            </a:r>
            <a:r>
              <a:rPr lang="en-US" sz="1400" b="1" dirty="0" smtClean="0">
                <a:latin typeface="Times New Roman" panose="02020603050405020304" pitchFamily="18" charset="0"/>
              </a:rPr>
              <a:t>concrete”</a:t>
            </a:r>
            <a:r>
              <a:rPr dirty="0" smtClean="0"/>
              <a:t> </a:t>
            </a:r>
            <a:r>
              <a:rPr lang="ru-RU" b="1" dirty="0">
                <a:solidFill>
                  <a:srgbClr val="C00000"/>
                </a:solidFill>
                <a:latin typeface="Times New Roman" panose="02020603050405020304" pitchFamily="18" charset="0"/>
              </a:rPr>
              <a:t>with the right to use the CE marking on the labels of the products.</a:t>
            </a:r>
            <a:r>
              <a:rPr dirty="0" smtClean="0"/>
              <a:t> </a:t>
            </a:r>
            <a:endParaRPr lang="en-US"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449263" algn="r"/>
            <a:r>
              <a:rPr lang="en-US" sz="1400" dirty="0" smtClean="0">
                <a:solidFill>
                  <a:schemeClr val="accent1"/>
                </a:solidFill>
                <a:latin typeface="Times New Roman" panose="02020603050405020304" pitchFamily="18" charset="0"/>
              </a:rPr>
              <a:t>For details see:</a:t>
            </a:r>
            <a:r>
              <a:rPr dirty="0" smtClean="0"/>
              <a:t> </a:t>
            </a:r>
            <a:r>
              <a:rPr lang="en-US" sz="1400" dirty="0" smtClean="0">
                <a:solidFill>
                  <a:srgbClr val="000000"/>
                </a:solidFill>
                <a:latin typeface="Times New Roman" panose="02020603050405020304" pitchFamily="18" charset="0"/>
                <a:hlinkClick r:id="rId5" action="ppaction://hlinkfile"/>
              </a:rPr>
              <a:t>(</a:t>
            </a:r>
            <a:r>
              <a:rPr lang="en-US" sz="1400" dirty="0" smtClean="0">
                <a:solidFill>
                  <a:schemeClr val="accent1"/>
                </a:solidFill>
                <a:latin typeface="Times New Roman" panose="02020603050405020304" pitchFamily="18" charset="0"/>
                <a:hlinkClick r:id="rId5" action="ppaction://hlinkfile"/>
              </a:rPr>
              <a:t>appendix</a:t>
            </a:r>
            <a:r>
              <a:rPr dirty="0" smtClean="0"/>
              <a:t> </a:t>
            </a:r>
            <a:r>
              <a:rPr lang="en-US" sz="1400" dirty="0">
                <a:solidFill>
                  <a:srgbClr val="000000"/>
                </a:solidFill>
                <a:latin typeface="Times New Roman" panose="02020603050405020304" pitchFamily="18" charset="0"/>
                <a:hlinkClick r:id="rId5" action="ppaction://hlinkfile"/>
              </a:rPr>
              <a:t>2. BTRI)</a:t>
            </a:r>
            <a:endPar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449263" algn="r"/>
            <a:endParaRPr lang="en-US" sz="1400" dirty="0" smtClean="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520" y="255948"/>
            <a:ext cx="1762886" cy="396156"/>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19509" y="254866"/>
            <a:ext cx="1853519" cy="398319"/>
          </a:xfrm>
          <a:prstGeom prst="rect">
            <a:avLst/>
          </a:prstGeom>
        </p:spPr>
      </p:pic>
    </p:spTree>
    <p:extLst>
      <p:ext uri="{BB962C8B-B14F-4D97-AF65-F5344CB8AC3E}">
        <p14:creationId xmlns:p14="http://schemas.microsoft.com/office/powerpoint/2010/main" val="272794250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Легкий дым">
  <a:themeElements>
    <a:clrScheme name="Оранжевый">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Легкий дым">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TM02900722[[fn=Совет директоров]]</Template>
  <TotalTime>7460</TotalTime>
  <Words>1621</Words>
  <Application>Microsoft Office PowerPoint</Application>
  <PresentationFormat>Экран (4:3)</PresentationFormat>
  <Paragraphs>329</Paragraphs>
  <Slides>22</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22</vt:i4>
      </vt:variant>
    </vt:vector>
  </HeadingPairs>
  <TitlesOfParts>
    <vt:vector size="31" baseType="lpstr">
      <vt:lpstr>Arial</vt:lpstr>
      <vt:lpstr>Calibri</vt:lpstr>
      <vt:lpstr>Cambria Math</vt:lpstr>
      <vt:lpstr>Century Gothic</vt:lpstr>
      <vt:lpstr>DilleniaUPC</vt:lpstr>
      <vt:lpstr>Tahoma</vt:lpstr>
      <vt:lpstr>Times New Roman</vt:lpstr>
      <vt:lpstr>Wingdings 3</vt:lpstr>
      <vt:lpstr>Легкий дым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Бенцианов Михаил Михайлович</dc:creator>
  <cp:lastModifiedBy>Лобанов Юрий Александрович</cp:lastModifiedBy>
  <cp:revision>272</cp:revision>
  <dcterms:created xsi:type="dcterms:W3CDTF">2015-11-05T10:32:58Z</dcterms:created>
  <dcterms:modified xsi:type="dcterms:W3CDTF">2016-03-11T08:33:55Z</dcterms:modified>
</cp:coreProperties>
</file>